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7"/>
  </p:notesMasterIdLst>
  <p:handoutMasterIdLst>
    <p:handoutMasterId r:id="rId28"/>
  </p:handoutMasterIdLst>
  <p:sldIdLst>
    <p:sldId id="261" r:id="rId3"/>
    <p:sldId id="402" r:id="rId4"/>
    <p:sldId id="403" r:id="rId5"/>
    <p:sldId id="404" r:id="rId6"/>
    <p:sldId id="405" r:id="rId7"/>
    <p:sldId id="370" r:id="rId8"/>
    <p:sldId id="407" r:id="rId9"/>
    <p:sldId id="408" r:id="rId10"/>
    <p:sldId id="406" r:id="rId11"/>
    <p:sldId id="270" r:id="rId12"/>
    <p:sldId id="312" r:id="rId13"/>
    <p:sldId id="356" r:id="rId14"/>
    <p:sldId id="401" r:id="rId15"/>
    <p:sldId id="324" r:id="rId16"/>
    <p:sldId id="391" r:id="rId17"/>
    <p:sldId id="338" r:id="rId18"/>
    <p:sldId id="380" r:id="rId19"/>
    <p:sldId id="392" r:id="rId20"/>
    <p:sldId id="393" r:id="rId21"/>
    <p:sldId id="394" r:id="rId22"/>
    <p:sldId id="397" r:id="rId23"/>
    <p:sldId id="399" r:id="rId24"/>
    <p:sldId id="395" r:id="rId25"/>
    <p:sldId id="39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57D"/>
    <a:srgbClr val="00A4CB"/>
    <a:srgbClr val="CC0000"/>
    <a:srgbClr val="B2B2B2"/>
    <a:srgbClr val="009966"/>
    <a:srgbClr val="1260AE"/>
    <a:srgbClr val="10569C"/>
    <a:srgbClr val="00B075"/>
    <a:srgbClr val="00D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5960" autoAdjust="0"/>
  </p:normalViewPr>
  <p:slideViewPr>
    <p:cSldViewPr>
      <p:cViewPr>
        <p:scale>
          <a:sx n="70" d="100"/>
          <a:sy n="70" d="100"/>
        </p:scale>
        <p:origin x="-122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5" d="100"/>
          <a:sy n="85" d="100"/>
        </p:scale>
        <p:origin x="-2070" y="93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ickPapetti\Documents\Copy%20of%20Aeroseal%20-%20Commercial%20savings%20082313%20Randy%20William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0251055574575"/>
          <c:y val="0.24800121138703854"/>
          <c:w val="0.88416482939632557"/>
          <c:h val="0.51876174557969068"/>
        </c:manualLayout>
      </c:layout>
      <c:barChart>
        <c:barDir val="col"/>
        <c:grouping val="clustered"/>
        <c:varyColors val="0"/>
        <c:ser>
          <c:idx val="1"/>
          <c:order val="0"/>
          <c:tx>
            <c:strRef>
              <c:f>'CV Supply'!$T$16:$T$20</c:f>
              <c:strCache>
                <c:ptCount val="1"/>
                <c:pt idx="0">
                  <c:v>8646 10129 11999 13170 14400</c:v>
                </c:pt>
              </c:strCache>
            </c:strRef>
          </c:tx>
          <c:invertIfNegative val="0"/>
          <c:val>
            <c:numRef>
              <c:f>'CV Supply'!$T$16:$T$20</c:f>
              <c:numCache>
                <c:formatCode>General</c:formatCode>
                <c:ptCount val="5"/>
                <c:pt idx="0">
                  <c:v>8646</c:v>
                </c:pt>
                <c:pt idx="1">
                  <c:v>10129</c:v>
                </c:pt>
                <c:pt idx="2">
                  <c:v>11999</c:v>
                </c:pt>
                <c:pt idx="3">
                  <c:v>13170</c:v>
                </c:pt>
                <c:pt idx="4">
                  <c:v>14400</c:v>
                </c:pt>
              </c:numCache>
            </c:numRef>
          </c:val>
        </c:ser>
        <c:dLbls>
          <c:showLegendKey val="0"/>
          <c:showVal val="0"/>
          <c:showCatName val="0"/>
          <c:showSerName val="0"/>
          <c:showPercent val="0"/>
          <c:showBubbleSize val="0"/>
        </c:dLbls>
        <c:gapWidth val="75"/>
        <c:overlap val="-25"/>
        <c:axId val="151779584"/>
        <c:axId val="152182784"/>
      </c:barChart>
      <c:catAx>
        <c:axId val="151779584"/>
        <c:scaling>
          <c:orientation val="minMax"/>
        </c:scaling>
        <c:delete val="1"/>
        <c:axPos val="b"/>
        <c:majorTickMark val="none"/>
        <c:minorTickMark val="none"/>
        <c:tickLblPos val="none"/>
        <c:crossAx val="152182784"/>
        <c:crosses val="autoZero"/>
        <c:auto val="1"/>
        <c:lblAlgn val="ctr"/>
        <c:lblOffset val="100"/>
        <c:noMultiLvlLbl val="0"/>
      </c:catAx>
      <c:valAx>
        <c:axId val="152182784"/>
        <c:scaling>
          <c:orientation val="minMax"/>
          <c:max val="16000"/>
          <c:min val="8000"/>
        </c:scaling>
        <c:delete val="0"/>
        <c:axPos val="l"/>
        <c:majorGridlines/>
        <c:numFmt formatCode="&quot;$&quot;#,##0" sourceLinked="0"/>
        <c:majorTickMark val="none"/>
        <c:minorTickMark val="none"/>
        <c:tickLblPos val="nextTo"/>
        <c:spPr>
          <a:ln w="9525">
            <a:noFill/>
          </a:ln>
        </c:spPr>
        <c:crossAx val="151779584"/>
        <c:crosses val="autoZero"/>
        <c:crossBetween val="between"/>
      </c:valAx>
    </c:plotArea>
    <c:plotVisOnly val="1"/>
    <c:dispBlanksAs val="gap"/>
    <c:showDLblsOverMax val="0"/>
  </c:chart>
  <c:txPr>
    <a:bodyPr/>
    <a:lstStyle/>
    <a:p>
      <a:pPr>
        <a:defRPr sz="16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9421690116604304"/>
          <c:y val="2.809139784946239E-2"/>
          <c:w val="0.70578309883395718"/>
          <c:h val="0.91693548387096757"/>
        </c:manualLayout>
      </c:layout>
      <c:bar3DChart>
        <c:barDir val="col"/>
        <c:grouping val="stacked"/>
        <c:varyColors val="0"/>
        <c:ser>
          <c:idx val="0"/>
          <c:order val="0"/>
          <c:tx>
            <c:strRef>
              <c:f>Sheet1!$B$1</c:f>
              <c:strCache>
                <c:ptCount val="1"/>
                <c:pt idx="0">
                  <c:v>Estimated Annual Cooling Plant EL Energy Savings from reduced Outside Air Load</c:v>
                </c:pt>
              </c:strCache>
            </c:strRef>
          </c:tx>
          <c:invertIfNegative val="0"/>
          <c:dPt>
            <c:idx val="0"/>
            <c:invertIfNegative val="0"/>
            <c:bubble3D val="0"/>
            <c:spPr>
              <a:solidFill>
                <a:srgbClr val="00B0F0"/>
              </a:solidFill>
            </c:spPr>
          </c:dPt>
          <c:cat>
            <c:strRef>
              <c:f>Sheet1!$A$2:$A$4</c:f>
              <c:strCache>
                <c:ptCount val="1"/>
                <c:pt idx="0">
                  <c:v>Category 1</c:v>
                </c:pt>
              </c:strCache>
            </c:strRef>
          </c:cat>
          <c:val>
            <c:numRef>
              <c:f>Sheet1!$B$2:$B$4</c:f>
              <c:numCache>
                <c:formatCode>General</c:formatCode>
                <c:ptCount val="3"/>
                <c:pt idx="0" formatCode="_(&quot;$&quot;* #,##0_);_(&quot;$&quot;* \(#,##0\);_(&quot;$&quot;* &quot;-&quot;??_);_(@_)">
                  <c:v>13120</c:v>
                </c:pt>
              </c:numCache>
            </c:numRef>
          </c:val>
        </c:ser>
        <c:ser>
          <c:idx val="1"/>
          <c:order val="1"/>
          <c:tx>
            <c:strRef>
              <c:f>Sheet1!$C$1</c:f>
              <c:strCache>
                <c:ptCount val="1"/>
                <c:pt idx="0">
                  <c:v>Annual Cooling Plant EL Energy Savings from reduced fan heat in airstream</c:v>
                </c:pt>
              </c:strCache>
            </c:strRef>
          </c:tx>
          <c:spPr>
            <a:solidFill>
              <a:schemeClr val="tx2"/>
            </a:solidFill>
          </c:spPr>
          <c:invertIfNegative val="0"/>
          <c:cat>
            <c:strRef>
              <c:f>Sheet1!$A$2:$A$4</c:f>
              <c:strCache>
                <c:ptCount val="1"/>
                <c:pt idx="0">
                  <c:v>Category 1</c:v>
                </c:pt>
              </c:strCache>
            </c:strRef>
          </c:cat>
          <c:val>
            <c:numRef>
              <c:f>Sheet1!$C$2:$C$4</c:f>
              <c:numCache>
                <c:formatCode>General</c:formatCode>
                <c:ptCount val="3"/>
                <c:pt idx="0" formatCode="_(&quot;$&quot;* #,##0_);_(&quot;$&quot;* \(#,##0\);_(&quot;$&quot;* &quot;-&quot;??_);_(@_)">
                  <c:v>4474</c:v>
                </c:pt>
              </c:numCache>
            </c:numRef>
          </c:val>
        </c:ser>
        <c:ser>
          <c:idx val="2"/>
          <c:order val="2"/>
          <c:tx>
            <c:strRef>
              <c:f>Sheet1!$D$1</c:f>
              <c:strCache>
                <c:ptCount val="1"/>
                <c:pt idx="0">
                  <c:v>Annual Supply Fan &amp; Cooling Plant EL Demand Savings</c:v>
                </c:pt>
              </c:strCache>
            </c:strRef>
          </c:tx>
          <c:spPr>
            <a:solidFill>
              <a:schemeClr val="bg2"/>
            </a:solidFill>
          </c:spPr>
          <c:invertIfNegative val="0"/>
          <c:cat>
            <c:strRef>
              <c:f>Sheet1!$A$2:$A$4</c:f>
              <c:strCache>
                <c:ptCount val="1"/>
                <c:pt idx="0">
                  <c:v>Category 1</c:v>
                </c:pt>
              </c:strCache>
            </c:strRef>
          </c:cat>
          <c:val>
            <c:numRef>
              <c:f>Sheet1!$D$2:$D$4</c:f>
              <c:numCache>
                <c:formatCode>General</c:formatCode>
                <c:ptCount val="3"/>
                <c:pt idx="0" formatCode="_(&quot;$&quot;* #,##0_);_(&quot;$&quot;* \(#,##0\);_(&quot;$&quot;* &quot;-&quot;??_);_(@_)">
                  <c:v>10169</c:v>
                </c:pt>
              </c:numCache>
            </c:numRef>
          </c:val>
        </c:ser>
        <c:ser>
          <c:idx val="3"/>
          <c:order val="3"/>
          <c:tx>
            <c:strRef>
              <c:f>Sheet1!$E$1</c:f>
              <c:strCache>
                <c:ptCount val="1"/>
                <c:pt idx="0">
                  <c:v>Annual Cooling Plant EL Energy Savings from sealing</c:v>
                </c:pt>
              </c:strCache>
            </c:strRef>
          </c:tx>
          <c:spPr>
            <a:solidFill>
              <a:srgbClr val="92D050"/>
            </a:solidFill>
          </c:spPr>
          <c:invertIfNegative val="0"/>
          <c:cat>
            <c:strRef>
              <c:f>Sheet1!$A$2:$A$4</c:f>
              <c:strCache>
                <c:ptCount val="1"/>
                <c:pt idx="0">
                  <c:v>Category 1</c:v>
                </c:pt>
              </c:strCache>
            </c:strRef>
          </c:cat>
          <c:val>
            <c:numRef>
              <c:f>Sheet1!$E$2:$E$4</c:f>
              <c:numCache>
                <c:formatCode>General</c:formatCode>
                <c:ptCount val="3"/>
                <c:pt idx="0" formatCode="_(&quot;$&quot;* #,##0_);_(&quot;$&quot;* \(#,##0\);_(&quot;$&quot;* &quot;-&quot;??_);_(@_)">
                  <c:v>8655</c:v>
                </c:pt>
              </c:numCache>
            </c:numRef>
          </c:val>
        </c:ser>
        <c:dLbls>
          <c:showLegendKey val="0"/>
          <c:showVal val="0"/>
          <c:showCatName val="0"/>
          <c:showSerName val="0"/>
          <c:showPercent val="0"/>
          <c:showBubbleSize val="0"/>
        </c:dLbls>
        <c:gapWidth val="0"/>
        <c:shape val="box"/>
        <c:axId val="151991424"/>
        <c:axId val="151992960"/>
        <c:axId val="0"/>
      </c:bar3DChart>
      <c:catAx>
        <c:axId val="151991424"/>
        <c:scaling>
          <c:orientation val="minMax"/>
        </c:scaling>
        <c:delete val="1"/>
        <c:axPos val="b"/>
        <c:majorTickMark val="out"/>
        <c:minorTickMark val="none"/>
        <c:tickLblPos val="none"/>
        <c:crossAx val="151992960"/>
        <c:crosses val="autoZero"/>
        <c:auto val="1"/>
        <c:lblAlgn val="ctr"/>
        <c:lblOffset val="100"/>
        <c:noMultiLvlLbl val="0"/>
      </c:catAx>
      <c:valAx>
        <c:axId val="151992960"/>
        <c:scaling>
          <c:orientation val="minMax"/>
        </c:scaling>
        <c:delete val="0"/>
        <c:axPos val="l"/>
        <c:numFmt formatCode="_(&quot;$&quot;* #,##0_);_(&quot;$&quot;* \(#,##0\);_(&quot;$&quot;* &quot;-&quot;??_);_(@_)" sourceLinked="1"/>
        <c:majorTickMark val="out"/>
        <c:minorTickMark val="none"/>
        <c:tickLblPos val="nextTo"/>
        <c:crossAx val="151991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9421690116604304"/>
          <c:y val="2.809139784946239E-2"/>
          <c:w val="0.70578309883395718"/>
          <c:h val="0.91693548387096757"/>
        </c:manualLayout>
      </c:layout>
      <c:bar3DChart>
        <c:barDir val="col"/>
        <c:grouping val="stacked"/>
        <c:varyColors val="0"/>
        <c:ser>
          <c:idx val="0"/>
          <c:order val="0"/>
          <c:tx>
            <c:strRef>
              <c:f>Sheet1!$B$1</c:f>
              <c:strCache>
                <c:ptCount val="1"/>
                <c:pt idx="0">
                  <c:v>Estimated Annual Cooling Plant EL Energy Savings from reduced Outside Air Load</c:v>
                </c:pt>
              </c:strCache>
            </c:strRef>
          </c:tx>
          <c:invertIfNegative val="0"/>
          <c:dPt>
            <c:idx val="0"/>
            <c:invertIfNegative val="0"/>
            <c:bubble3D val="0"/>
            <c:spPr>
              <a:solidFill>
                <a:srgbClr val="00B0F0"/>
              </a:solidFill>
            </c:spPr>
          </c:dPt>
          <c:cat>
            <c:strRef>
              <c:f>Sheet1!$A$2:$A$4</c:f>
              <c:strCache>
                <c:ptCount val="1"/>
                <c:pt idx="0">
                  <c:v>Category 1</c:v>
                </c:pt>
              </c:strCache>
            </c:strRef>
          </c:cat>
          <c:val>
            <c:numRef>
              <c:f>Sheet1!$B$2:$B$4</c:f>
              <c:numCache>
                <c:formatCode>General</c:formatCode>
                <c:ptCount val="3"/>
                <c:pt idx="0" formatCode="_(&quot;$&quot;* #,##0_);_(&quot;$&quot;* \(#,##0\);_(&quot;$&quot;* &quot;-&quot;??_);_(@_)">
                  <c:v>8078</c:v>
                </c:pt>
              </c:numCache>
            </c:numRef>
          </c:val>
        </c:ser>
        <c:ser>
          <c:idx val="1"/>
          <c:order val="1"/>
          <c:tx>
            <c:strRef>
              <c:f>Sheet1!$C$1</c:f>
              <c:strCache>
                <c:ptCount val="1"/>
                <c:pt idx="0">
                  <c:v>Annual Cooling Plant EL Energy Savings from reduced fan heat in airstream</c:v>
                </c:pt>
              </c:strCache>
            </c:strRef>
          </c:tx>
          <c:spPr>
            <a:solidFill>
              <a:schemeClr val="tx2"/>
            </a:solidFill>
          </c:spPr>
          <c:invertIfNegative val="0"/>
          <c:cat>
            <c:strRef>
              <c:f>Sheet1!$A$2:$A$4</c:f>
              <c:strCache>
                <c:ptCount val="1"/>
                <c:pt idx="0">
                  <c:v>Category 1</c:v>
                </c:pt>
              </c:strCache>
            </c:strRef>
          </c:cat>
          <c:val>
            <c:numRef>
              <c:f>Sheet1!$C$2:$C$4</c:f>
              <c:numCache>
                <c:formatCode>General</c:formatCode>
                <c:ptCount val="3"/>
                <c:pt idx="0" formatCode="_(&quot;$&quot;* #,##0_);_(&quot;$&quot;* \(#,##0\);_(&quot;$&quot;* &quot;-&quot;??_);_(@_)">
                  <c:v>2754</c:v>
                </c:pt>
              </c:numCache>
            </c:numRef>
          </c:val>
        </c:ser>
        <c:ser>
          <c:idx val="2"/>
          <c:order val="2"/>
          <c:tx>
            <c:strRef>
              <c:f>Sheet1!$D$1</c:f>
              <c:strCache>
                <c:ptCount val="1"/>
                <c:pt idx="0">
                  <c:v>Annual Supply Fan &amp; Cooling Plant EL Demand Savings</c:v>
                </c:pt>
              </c:strCache>
            </c:strRef>
          </c:tx>
          <c:spPr>
            <a:solidFill>
              <a:schemeClr val="bg2"/>
            </a:solidFill>
          </c:spPr>
          <c:invertIfNegative val="0"/>
          <c:cat>
            <c:strRef>
              <c:f>Sheet1!$A$2:$A$4</c:f>
              <c:strCache>
                <c:ptCount val="1"/>
                <c:pt idx="0">
                  <c:v>Category 1</c:v>
                </c:pt>
              </c:strCache>
            </c:strRef>
          </c:cat>
          <c:val>
            <c:numRef>
              <c:f>Sheet1!$D$2:$D$4</c:f>
              <c:numCache>
                <c:formatCode>General</c:formatCode>
                <c:ptCount val="3"/>
                <c:pt idx="0" formatCode="_(&quot;$&quot;* #,##0_);_(&quot;$&quot;* \(#,##0\);_(&quot;$&quot;* &quot;-&quot;??_);_(@_)">
                  <c:v>12197</c:v>
                </c:pt>
              </c:numCache>
            </c:numRef>
          </c:val>
        </c:ser>
        <c:ser>
          <c:idx val="3"/>
          <c:order val="3"/>
          <c:tx>
            <c:strRef>
              <c:f>Sheet1!$E$1</c:f>
              <c:strCache>
                <c:ptCount val="1"/>
                <c:pt idx="0">
                  <c:v>Annual Cooling Plant EL Energy Savings from sealing</c:v>
                </c:pt>
              </c:strCache>
            </c:strRef>
          </c:tx>
          <c:spPr>
            <a:solidFill>
              <a:srgbClr val="92D050"/>
            </a:solidFill>
          </c:spPr>
          <c:invertIfNegative val="0"/>
          <c:cat>
            <c:strRef>
              <c:f>Sheet1!$A$2:$A$4</c:f>
              <c:strCache>
                <c:ptCount val="1"/>
                <c:pt idx="0">
                  <c:v>Category 1</c:v>
                </c:pt>
              </c:strCache>
            </c:strRef>
          </c:cat>
          <c:val>
            <c:numRef>
              <c:f>Sheet1!$E$2:$E$4</c:f>
              <c:numCache>
                <c:formatCode>General</c:formatCode>
                <c:ptCount val="3"/>
                <c:pt idx="0" formatCode="_(&quot;$&quot;* #,##0_);_(&quot;$&quot;* \(#,##0\);_(&quot;$&quot;* &quot;-&quot;??_);_(@_)">
                  <c:v>9721</c:v>
                </c:pt>
              </c:numCache>
            </c:numRef>
          </c:val>
        </c:ser>
        <c:dLbls>
          <c:showLegendKey val="0"/>
          <c:showVal val="0"/>
          <c:showCatName val="0"/>
          <c:showSerName val="0"/>
          <c:showPercent val="0"/>
          <c:showBubbleSize val="0"/>
        </c:dLbls>
        <c:gapWidth val="0"/>
        <c:shape val="box"/>
        <c:axId val="152089344"/>
        <c:axId val="152090880"/>
        <c:axId val="0"/>
      </c:bar3DChart>
      <c:catAx>
        <c:axId val="152089344"/>
        <c:scaling>
          <c:orientation val="minMax"/>
        </c:scaling>
        <c:delete val="1"/>
        <c:axPos val="b"/>
        <c:majorTickMark val="out"/>
        <c:minorTickMark val="none"/>
        <c:tickLblPos val="none"/>
        <c:crossAx val="152090880"/>
        <c:crosses val="autoZero"/>
        <c:auto val="1"/>
        <c:lblAlgn val="ctr"/>
        <c:lblOffset val="100"/>
        <c:noMultiLvlLbl val="0"/>
      </c:catAx>
      <c:valAx>
        <c:axId val="152090880"/>
        <c:scaling>
          <c:orientation val="minMax"/>
        </c:scaling>
        <c:delete val="0"/>
        <c:axPos val="l"/>
        <c:numFmt formatCode="_(&quot;$&quot;* #,##0_);_(&quot;$&quot;* \(#,##0\);_(&quot;$&quot;* &quot;-&quot;??_);_(@_)" sourceLinked="1"/>
        <c:majorTickMark val="out"/>
        <c:minorTickMark val="none"/>
        <c:tickLblPos val="nextTo"/>
        <c:crossAx val="152089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9421690116604304"/>
          <c:y val="2.809139784946239E-2"/>
          <c:w val="0.70578309883395718"/>
          <c:h val="0.91693548387096757"/>
        </c:manualLayout>
      </c:layout>
      <c:bar3DChart>
        <c:barDir val="col"/>
        <c:grouping val="stacked"/>
        <c:varyColors val="0"/>
        <c:ser>
          <c:idx val="0"/>
          <c:order val="0"/>
          <c:tx>
            <c:strRef>
              <c:f>Sheet1!$B$1</c:f>
              <c:strCache>
                <c:ptCount val="1"/>
                <c:pt idx="0">
                  <c:v>Annual Electric Energy Savings for Exhaust Fan</c:v>
                </c:pt>
              </c:strCache>
            </c:strRef>
          </c:tx>
          <c:invertIfNegative val="0"/>
          <c:dPt>
            <c:idx val="0"/>
            <c:invertIfNegative val="0"/>
            <c:bubble3D val="0"/>
            <c:spPr>
              <a:solidFill>
                <a:srgbClr val="00B0F0"/>
              </a:solidFill>
            </c:spPr>
          </c:dPt>
          <c:cat>
            <c:strRef>
              <c:f>Sheet1!$A$2:$A$4</c:f>
              <c:strCache>
                <c:ptCount val="1"/>
                <c:pt idx="0">
                  <c:v>Category 1</c:v>
                </c:pt>
              </c:strCache>
            </c:strRef>
          </c:cat>
          <c:val>
            <c:numRef>
              <c:f>Sheet1!$B$2:$B$4</c:f>
              <c:numCache>
                <c:formatCode>General</c:formatCode>
                <c:ptCount val="3"/>
                <c:pt idx="0" formatCode="_(&quot;$&quot;* #,##0_);_(&quot;$&quot;* \(#,##0\);_(&quot;$&quot;* &quot;-&quot;??_);_(@_)">
                  <c:v>663</c:v>
                </c:pt>
              </c:numCache>
            </c:numRef>
          </c:val>
        </c:ser>
        <c:ser>
          <c:idx val="1"/>
          <c:order val="1"/>
          <c:tx>
            <c:strRef>
              <c:f>Sheet1!$C$1</c:f>
              <c:strCache>
                <c:ptCount val="1"/>
                <c:pt idx="0">
                  <c:v>Annual Cooling Plant EL Energy Savings from reduced fan heat in airstream</c:v>
                </c:pt>
              </c:strCache>
            </c:strRef>
          </c:tx>
          <c:spPr>
            <a:solidFill>
              <a:schemeClr val="tx2"/>
            </a:solidFill>
          </c:spPr>
          <c:invertIfNegative val="0"/>
          <c:cat>
            <c:strRef>
              <c:f>Sheet1!$A$2:$A$4</c:f>
              <c:strCache>
                <c:ptCount val="1"/>
                <c:pt idx="0">
                  <c:v>Category 1</c:v>
                </c:pt>
              </c:strCache>
            </c:strRef>
          </c:cat>
          <c:val>
            <c:numRef>
              <c:f>Sheet1!$C$2:$C$4</c:f>
              <c:numCache>
                <c:formatCode>General</c:formatCode>
                <c:ptCount val="3"/>
                <c:pt idx="0" formatCode="_(&quot;$&quot;* #,##0_);_(&quot;$&quot;* \(#,##0\);_(&quot;$&quot;* &quot;-&quot;??_);_(@_)">
                  <c:v>226</c:v>
                </c:pt>
              </c:numCache>
            </c:numRef>
          </c:val>
        </c:ser>
        <c:ser>
          <c:idx val="2"/>
          <c:order val="2"/>
          <c:tx>
            <c:strRef>
              <c:f>Sheet1!$D$1</c:f>
              <c:strCache>
                <c:ptCount val="1"/>
                <c:pt idx="0">
                  <c:v>Annual Exhaust Fan &amp; dedicated Make-Up Air or Cooling Plant Electric Demand Savings</c:v>
                </c:pt>
              </c:strCache>
            </c:strRef>
          </c:tx>
          <c:spPr>
            <a:solidFill>
              <a:schemeClr val="bg2"/>
            </a:solidFill>
          </c:spPr>
          <c:invertIfNegative val="0"/>
          <c:cat>
            <c:strRef>
              <c:f>Sheet1!$A$2:$A$4</c:f>
              <c:strCache>
                <c:ptCount val="1"/>
                <c:pt idx="0">
                  <c:v>Category 1</c:v>
                </c:pt>
              </c:strCache>
            </c:strRef>
          </c:cat>
          <c:val>
            <c:numRef>
              <c:f>Sheet1!$D$2:$D$4</c:f>
              <c:numCache>
                <c:formatCode>General</c:formatCode>
                <c:ptCount val="3"/>
                <c:pt idx="0" formatCode="_(&quot;$&quot;* #,##0_);_(&quot;$&quot;* \(#,##0\);_(&quot;$&quot;* &quot;-&quot;??_);_(@_)">
                  <c:v>997</c:v>
                </c:pt>
              </c:numCache>
            </c:numRef>
          </c:val>
        </c:ser>
        <c:ser>
          <c:idx val="3"/>
          <c:order val="3"/>
          <c:tx>
            <c:strRef>
              <c:f>Sheet1!$E$1</c:f>
              <c:strCache>
                <c:ptCount val="1"/>
                <c:pt idx="0">
                  <c:v>Annual dedicated Make-Up or Cooling Plant Electric Energy Savings from sealing</c:v>
                </c:pt>
              </c:strCache>
            </c:strRef>
          </c:tx>
          <c:spPr>
            <a:solidFill>
              <a:srgbClr val="92D050"/>
            </a:solidFill>
          </c:spPr>
          <c:invertIfNegative val="0"/>
          <c:cat>
            <c:strRef>
              <c:f>Sheet1!$A$2:$A$4</c:f>
              <c:strCache>
                <c:ptCount val="1"/>
                <c:pt idx="0">
                  <c:v>Category 1</c:v>
                </c:pt>
              </c:strCache>
            </c:strRef>
          </c:cat>
          <c:val>
            <c:numRef>
              <c:f>Sheet1!$E$2:$E$4</c:f>
              <c:numCache>
                <c:formatCode>General</c:formatCode>
                <c:ptCount val="3"/>
                <c:pt idx="0" formatCode="_(&quot;$&quot;* #,##0_);_(&quot;$&quot;* \(#,##0\);_(&quot;$&quot;* &quot;-&quot;??_);_(@_)">
                  <c:v>664</c:v>
                </c:pt>
              </c:numCache>
            </c:numRef>
          </c:val>
        </c:ser>
        <c:dLbls>
          <c:showLegendKey val="0"/>
          <c:showVal val="0"/>
          <c:showCatName val="0"/>
          <c:showSerName val="0"/>
          <c:showPercent val="0"/>
          <c:showBubbleSize val="0"/>
        </c:dLbls>
        <c:gapWidth val="0"/>
        <c:shape val="box"/>
        <c:axId val="152663168"/>
        <c:axId val="152664704"/>
        <c:axId val="0"/>
      </c:bar3DChart>
      <c:catAx>
        <c:axId val="152663168"/>
        <c:scaling>
          <c:orientation val="minMax"/>
        </c:scaling>
        <c:delete val="1"/>
        <c:axPos val="b"/>
        <c:majorTickMark val="out"/>
        <c:minorTickMark val="none"/>
        <c:tickLblPos val="none"/>
        <c:crossAx val="152664704"/>
        <c:crosses val="autoZero"/>
        <c:auto val="1"/>
        <c:lblAlgn val="ctr"/>
        <c:lblOffset val="100"/>
        <c:noMultiLvlLbl val="0"/>
      </c:catAx>
      <c:valAx>
        <c:axId val="152664704"/>
        <c:scaling>
          <c:orientation val="minMax"/>
        </c:scaling>
        <c:delete val="0"/>
        <c:axPos val="l"/>
        <c:numFmt formatCode="_(&quot;$&quot;* #,##0_);_(&quot;$&quot;* \(#,##0\);_(&quot;$&quot;* &quot;-&quot;??_);_(@_)" sourceLinked="1"/>
        <c:majorTickMark val="out"/>
        <c:minorTickMark val="none"/>
        <c:tickLblPos val="nextTo"/>
        <c:crossAx val="152663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0.33696</cdr:x>
      <cdr:y>0.77586</cdr:y>
    </cdr:from>
    <cdr:to>
      <cdr:x>0.40286</cdr:x>
      <cdr:y>0.86907</cdr:y>
    </cdr:to>
    <cdr:sp macro="" textlink="">
      <cdr:nvSpPr>
        <cdr:cNvPr id="2" name="TextBox 2"/>
        <cdr:cNvSpPr txBox="1"/>
      </cdr:nvSpPr>
      <cdr:spPr>
        <a:xfrm xmlns:a="http://schemas.openxmlformats.org/drawingml/2006/main">
          <a:off x="2362224" y="3074268"/>
          <a:ext cx="46198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C</a:t>
          </a:r>
          <a:r>
            <a:rPr lang="en-US" b="1" baseline="-25000" dirty="0" smtClean="0"/>
            <a:t>l</a:t>
          </a:r>
          <a:r>
            <a:rPr lang="en-US" b="1" dirty="0" smtClean="0"/>
            <a:t>6</a:t>
          </a:r>
          <a:endParaRPr lang="en-US" b="1" dirty="0"/>
        </a:p>
      </cdr:txBody>
    </cdr:sp>
  </cdr:relSizeAnchor>
  <cdr:relSizeAnchor xmlns:cdr="http://schemas.openxmlformats.org/drawingml/2006/chartDrawing">
    <cdr:from>
      <cdr:x>0.68478</cdr:x>
      <cdr:y>0.77586</cdr:y>
    </cdr:from>
    <cdr:to>
      <cdr:x>0.76737</cdr:x>
      <cdr:y>0.86907</cdr:y>
    </cdr:to>
    <cdr:sp macro="" textlink="">
      <cdr:nvSpPr>
        <cdr:cNvPr id="3" name="TextBox 2"/>
        <cdr:cNvSpPr txBox="1"/>
      </cdr:nvSpPr>
      <cdr:spPr>
        <a:xfrm xmlns:a="http://schemas.openxmlformats.org/drawingml/2006/main">
          <a:off x="4800582" y="3074268"/>
          <a:ext cx="57900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C</a:t>
          </a:r>
          <a:r>
            <a:rPr lang="en-US" b="1" baseline="-25000" dirty="0" smtClean="0"/>
            <a:t>l</a:t>
          </a:r>
          <a:r>
            <a:rPr lang="en-US" b="1" dirty="0" smtClean="0"/>
            <a:t>24</a:t>
          </a:r>
          <a:endParaRPr lang="en-US" b="1" dirty="0"/>
        </a:p>
      </cdr:txBody>
    </cdr:sp>
  </cdr:relSizeAnchor>
  <cdr:relSizeAnchor xmlns:cdr="http://schemas.openxmlformats.org/drawingml/2006/chartDrawing">
    <cdr:from>
      <cdr:x>0.51087</cdr:x>
      <cdr:y>0.77586</cdr:y>
    </cdr:from>
    <cdr:to>
      <cdr:x>0.59346</cdr:x>
      <cdr:y>0.86907</cdr:y>
    </cdr:to>
    <cdr:sp macro="" textlink="">
      <cdr:nvSpPr>
        <cdr:cNvPr id="4" name="TextBox 2"/>
        <cdr:cNvSpPr txBox="1"/>
      </cdr:nvSpPr>
      <cdr:spPr>
        <a:xfrm xmlns:a="http://schemas.openxmlformats.org/drawingml/2006/main">
          <a:off x="3581403" y="3074268"/>
          <a:ext cx="57900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C</a:t>
          </a:r>
          <a:r>
            <a:rPr lang="en-US" b="1" baseline="-25000" dirty="0" smtClean="0"/>
            <a:t>l</a:t>
          </a:r>
          <a:r>
            <a:rPr lang="en-US" b="1" dirty="0" smtClean="0"/>
            <a:t>12</a:t>
          </a:r>
          <a:endParaRPr lang="en-US" b="1" dirty="0"/>
        </a:p>
      </cdr:txBody>
    </cdr:sp>
  </cdr:relSizeAnchor>
  <cdr:relSizeAnchor xmlns:cdr="http://schemas.openxmlformats.org/drawingml/2006/chartDrawing">
    <cdr:from>
      <cdr:x>0.8587</cdr:x>
      <cdr:y>0.77586</cdr:y>
    </cdr:from>
    <cdr:to>
      <cdr:x>0.94129</cdr:x>
      <cdr:y>0.86907</cdr:y>
    </cdr:to>
    <cdr:sp macro="" textlink="">
      <cdr:nvSpPr>
        <cdr:cNvPr id="5" name="TextBox 2"/>
        <cdr:cNvSpPr txBox="1"/>
      </cdr:nvSpPr>
      <cdr:spPr>
        <a:xfrm xmlns:a="http://schemas.openxmlformats.org/drawingml/2006/main">
          <a:off x="6019830" y="3074268"/>
          <a:ext cx="57900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C</a:t>
          </a:r>
          <a:r>
            <a:rPr lang="en-US" b="1" baseline="-25000" dirty="0" smtClean="0"/>
            <a:t>l</a:t>
          </a:r>
          <a:r>
            <a:rPr lang="en-US" b="1" dirty="0" smtClean="0"/>
            <a:t>48</a:t>
          </a:r>
          <a:endParaRPr lang="en-US" b="1" dirty="0"/>
        </a:p>
      </cdr:txBody>
    </cdr:sp>
  </cdr:relSizeAnchor>
  <cdr:relSizeAnchor xmlns:cdr="http://schemas.openxmlformats.org/drawingml/2006/chartDrawing">
    <cdr:from>
      <cdr:x>0.15217</cdr:x>
      <cdr:y>0.76923</cdr:y>
    </cdr:from>
    <cdr:to>
      <cdr:x>0.22826</cdr:x>
      <cdr:y>0.86244</cdr:y>
    </cdr:to>
    <cdr:sp macro="" textlink="">
      <cdr:nvSpPr>
        <cdr:cNvPr id="6" name="TextBox 2"/>
        <cdr:cNvSpPr txBox="1"/>
      </cdr:nvSpPr>
      <cdr:spPr>
        <a:xfrm xmlns:a="http://schemas.openxmlformats.org/drawingml/2006/main">
          <a:off x="1066773" y="3047997"/>
          <a:ext cx="53342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Calibri" panose="020F0502020204030204" pitchFamily="34" charset="0"/>
            </a:rPr>
            <a:t>C</a:t>
          </a:r>
          <a:r>
            <a:rPr lang="en-US" sz="1800" b="1" baseline="-25000" dirty="0" smtClean="0">
              <a:latin typeface="Calibri" panose="020F0502020204030204" pitchFamily="34" charset="0"/>
            </a:rPr>
            <a:t>l</a:t>
          </a:r>
          <a:r>
            <a:rPr lang="en-US" sz="1800" b="1" dirty="0" smtClean="0">
              <a:latin typeface="Calibri" panose="020F0502020204030204" pitchFamily="34" charset="0"/>
            </a:rPr>
            <a:t>3</a:t>
          </a:r>
          <a:endParaRPr lang="en-US" sz="1800" b="1" dirty="0">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5CF8746F-9044-4FDF-B048-9B8427FB781E}" type="datetimeFigureOut">
              <a:rPr lang="en-US" smtClean="0"/>
              <a:t>3/2/2015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09AF263-BB05-4FA3-A745-80B8894520F4}" type="slidenum">
              <a:rPr lang="en-US" smtClean="0"/>
              <a:t>‹#›</a:t>
            </a:fld>
            <a:endParaRPr lang="en-US"/>
          </a:p>
        </p:txBody>
      </p:sp>
    </p:spTree>
    <p:extLst>
      <p:ext uri="{BB962C8B-B14F-4D97-AF65-F5344CB8AC3E}">
        <p14:creationId xmlns:p14="http://schemas.microsoft.com/office/powerpoint/2010/main" val="1257599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20E109-8D6E-4752-BBF9-DECA3F539E0E}" type="datetimeFigureOut">
              <a:rPr lang="en-US" smtClean="0"/>
              <a:pPr/>
              <a:t>3/2/2015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59C785E-BE37-4407-B8BD-53246F5118A8}" type="slidenum">
              <a:rPr lang="en-US" smtClean="0"/>
              <a:pPr/>
              <a:t>‹#›</a:t>
            </a:fld>
            <a:endParaRPr lang="en-US" dirty="0"/>
          </a:p>
        </p:txBody>
      </p:sp>
    </p:spTree>
    <p:extLst>
      <p:ext uri="{BB962C8B-B14F-4D97-AF65-F5344CB8AC3E}">
        <p14:creationId xmlns:p14="http://schemas.microsoft.com/office/powerpoint/2010/main" val="226710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28BDD-18DE-445C-AF7C-12EE4BB8160A}" type="slidenum">
              <a:rPr lang="en-US">
                <a:solidFill>
                  <a:prstClr val="black"/>
                </a:solidFill>
              </a:rPr>
              <a:pPr/>
              <a:t>1</a:t>
            </a:fld>
            <a:endParaRPr lang="en-US" dirty="0">
              <a:solidFill>
                <a:prstClr val="black"/>
              </a:solidFill>
            </a:endParaRPr>
          </a:p>
        </p:txBody>
      </p:sp>
      <p:sp>
        <p:nvSpPr>
          <p:cNvPr id="555010" name="Rectangle 2"/>
          <p:cNvSpPr>
            <a:spLocks noGrp="1" noRot="1" noChangeAspect="1" noChangeArrowheads="1" noTextEdit="1"/>
          </p:cNvSpPr>
          <p:nvPr>
            <p:ph type="sldImg"/>
          </p:nvPr>
        </p:nvSpPr>
        <p:spPr>
          <a:xfrm>
            <a:off x="1257300" y="715963"/>
            <a:ext cx="4802188" cy="3602037"/>
          </a:xfrm>
          <a:ln/>
        </p:spPr>
      </p:sp>
      <p:sp>
        <p:nvSpPr>
          <p:cNvPr id="555011" name="Rectangle 3"/>
          <p:cNvSpPr>
            <a:spLocks noGrp="1" noChangeArrowheads="1"/>
          </p:cNvSpPr>
          <p:nvPr>
            <p:ph type="body" idx="1"/>
          </p:nvPr>
        </p:nvSpPr>
        <p:spPr>
          <a:xfrm>
            <a:off x="731838" y="4560888"/>
            <a:ext cx="5851526" cy="4322762"/>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pPr/>
              <a:t>18</a:t>
            </a:fld>
            <a:endParaRPr lang="en-US" dirty="0"/>
          </a:p>
        </p:txBody>
      </p:sp>
    </p:spTree>
    <p:extLst>
      <p:ext uri="{BB962C8B-B14F-4D97-AF65-F5344CB8AC3E}">
        <p14:creationId xmlns:p14="http://schemas.microsoft.com/office/powerpoint/2010/main" val="6064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pPr/>
              <a:t>19</a:t>
            </a:fld>
            <a:endParaRPr lang="en-US" dirty="0"/>
          </a:p>
        </p:txBody>
      </p:sp>
    </p:spTree>
    <p:extLst>
      <p:ext uri="{BB962C8B-B14F-4D97-AF65-F5344CB8AC3E}">
        <p14:creationId xmlns:p14="http://schemas.microsoft.com/office/powerpoint/2010/main" val="6064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064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064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064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064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064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31">
              <a:defRPr sz="1100">
                <a:solidFill>
                  <a:srgbClr val="37559B"/>
                </a:solidFill>
                <a:latin typeface="Arial" charset="0"/>
                <a:ea typeface="MS PGothic" pitchFamily="34" charset="-128"/>
              </a:defRPr>
            </a:lvl1pPr>
            <a:lvl2pPr marL="742819" indent="-285700" defTabSz="965031">
              <a:defRPr sz="1100">
                <a:solidFill>
                  <a:srgbClr val="37559B"/>
                </a:solidFill>
                <a:latin typeface="Arial" charset="0"/>
                <a:ea typeface="MS PGothic" pitchFamily="34" charset="-128"/>
              </a:defRPr>
            </a:lvl2pPr>
            <a:lvl3pPr marL="1142800" indent="-228560" defTabSz="965031">
              <a:defRPr sz="1100">
                <a:solidFill>
                  <a:srgbClr val="37559B"/>
                </a:solidFill>
                <a:latin typeface="Arial" charset="0"/>
                <a:ea typeface="MS PGothic" pitchFamily="34" charset="-128"/>
              </a:defRPr>
            </a:lvl3pPr>
            <a:lvl4pPr marL="1599919" indent="-228560" defTabSz="965031">
              <a:defRPr sz="1100">
                <a:solidFill>
                  <a:srgbClr val="37559B"/>
                </a:solidFill>
                <a:latin typeface="Arial" charset="0"/>
                <a:ea typeface="MS PGothic" pitchFamily="34" charset="-128"/>
              </a:defRPr>
            </a:lvl4pPr>
            <a:lvl5pPr marL="2057040" indent="-228560" defTabSz="965031">
              <a:defRPr sz="1100">
                <a:solidFill>
                  <a:srgbClr val="37559B"/>
                </a:solidFill>
                <a:latin typeface="Arial" charset="0"/>
                <a:ea typeface="MS PGothic" pitchFamily="34" charset="-128"/>
              </a:defRPr>
            </a:lvl5pPr>
            <a:lvl6pPr marL="2514159" indent="-228560" defTabSz="965031" eaLnBrk="0" fontAlgn="base" hangingPunct="0">
              <a:spcBef>
                <a:spcPct val="0"/>
              </a:spcBef>
              <a:spcAft>
                <a:spcPct val="0"/>
              </a:spcAft>
              <a:defRPr sz="1100">
                <a:solidFill>
                  <a:srgbClr val="37559B"/>
                </a:solidFill>
                <a:latin typeface="Arial" charset="0"/>
                <a:ea typeface="MS PGothic" pitchFamily="34" charset="-128"/>
              </a:defRPr>
            </a:lvl6pPr>
            <a:lvl7pPr marL="2971278" indent="-228560" defTabSz="965031" eaLnBrk="0" fontAlgn="base" hangingPunct="0">
              <a:spcBef>
                <a:spcPct val="0"/>
              </a:spcBef>
              <a:spcAft>
                <a:spcPct val="0"/>
              </a:spcAft>
              <a:defRPr sz="1100">
                <a:solidFill>
                  <a:srgbClr val="37559B"/>
                </a:solidFill>
                <a:latin typeface="Arial" charset="0"/>
                <a:ea typeface="MS PGothic" pitchFamily="34" charset="-128"/>
              </a:defRPr>
            </a:lvl7pPr>
            <a:lvl8pPr marL="3428398" indent="-228560" defTabSz="965031" eaLnBrk="0" fontAlgn="base" hangingPunct="0">
              <a:spcBef>
                <a:spcPct val="0"/>
              </a:spcBef>
              <a:spcAft>
                <a:spcPct val="0"/>
              </a:spcAft>
              <a:defRPr sz="1100">
                <a:solidFill>
                  <a:srgbClr val="37559B"/>
                </a:solidFill>
                <a:latin typeface="Arial" charset="0"/>
                <a:ea typeface="MS PGothic" pitchFamily="34" charset="-128"/>
              </a:defRPr>
            </a:lvl8pPr>
            <a:lvl9pPr marL="3885518" indent="-228560" defTabSz="965031" eaLnBrk="0" fontAlgn="base" hangingPunct="0">
              <a:spcBef>
                <a:spcPct val="0"/>
              </a:spcBef>
              <a:spcAft>
                <a:spcPct val="0"/>
              </a:spcAft>
              <a:defRPr sz="1100">
                <a:solidFill>
                  <a:srgbClr val="37559B"/>
                </a:solidFill>
                <a:latin typeface="Arial" charset="0"/>
                <a:ea typeface="MS PGothic" pitchFamily="34" charset="-128"/>
              </a:defRPr>
            </a:lvl9pPr>
          </a:lstStyle>
          <a:p>
            <a:fld id="{9CD2E737-D4DF-4CFF-9681-8A737640DA4D}" type="slidenum">
              <a:rPr lang="en-US" smtClean="0">
                <a:solidFill>
                  <a:prstClr val="black"/>
                </a:solidFill>
                <a:latin typeface="Times New Roman" pitchFamily="18" charset="0"/>
              </a:rPr>
              <a:pPr/>
              <a:t>2</a:t>
            </a:fld>
            <a:endParaRPr lang="en-US" dirty="0" smtClean="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xfrm>
            <a:off x="1257300" y="719138"/>
            <a:ext cx="4802188" cy="3602037"/>
          </a:xfrm>
          <a:ln/>
        </p:spPr>
      </p:sp>
      <p:sp>
        <p:nvSpPr>
          <p:cNvPr id="27652" name="Rectangle 3"/>
          <p:cNvSpPr>
            <a:spLocks noGrp="1" noChangeArrowheads="1"/>
          </p:cNvSpPr>
          <p:nvPr>
            <p:ph type="body" idx="1"/>
          </p:nvPr>
        </p:nvSpPr>
        <p:spPr>
          <a:xfrm>
            <a:off x="731838" y="4560890"/>
            <a:ext cx="5851526"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Why is the demand for Aeroseal duct sealing growing so fast – because it addresses three</a:t>
            </a:r>
            <a:r>
              <a:rPr lang="en-US" baseline="0" dirty="0" smtClean="0">
                <a:latin typeface="Times New Roman" pitchFamily="18" charset="0"/>
              </a:rPr>
              <a:t> core issues – air quality, building pressurization and energy efficiency.</a:t>
            </a:r>
          </a:p>
          <a:p>
            <a:endParaRPr lang="en-US" baseline="0" dirty="0" smtClean="0">
              <a:latin typeface="Times New Roman" pitchFamily="18" charset="0"/>
            </a:endParaRPr>
          </a:p>
          <a:p>
            <a:r>
              <a:rPr lang="en-US" baseline="0" dirty="0" smtClean="0">
                <a:latin typeface="Times New Roman" pitchFamily="18" charset="0"/>
              </a:rPr>
              <a:t>Last year at a presentation at the national meeting of test and balance engineers, we saw a 100% agreement that duct leakage is 1 of the top 2 or 3 biggest issues that they face in system commissioning.  Quick show of hands – have you had  a project recently that had air balance issues?  How did they deal with it?</a:t>
            </a:r>
          </a:p>
          <a:p>
            <a:endParaRPr lang="en-US" baseline="0" dirty="0" smtClean="0">
              <a:latin typeface="Times New Roman" pitchFamily="18" charset="0"/>
            </a:endParaRPr>
          </a:p>
          <a:p>
            <a:r>
              <a:rPr lang="en-US" baseline="0" dirty="0" smtClean="0">
                <a:latin typeface="Times New Roman" pitchFamily="18" charset="0"/>
              </a:rPr>
              <a:t>We all know the problems our industry has seen with mold and illness caused by under performing HVAC systems.  Let me give you 2 interest recent examples to make my 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me give you several data points on duct leakage 2 independent studies covering hundreds of buildings – One in California sponsored by one of the largest utilities – Pacific Gas and Electric and one in Florida conducted the FSEC both arrived at the same conclusion.  Light commercial duct systems – those with a typical design pressure of &lt;2 in WG were incredibly leaky.  30% of the air never made it inside the building.  Think about that a 10 ton package unit where 3 tons of cooling are lost… its no wonder the system is running contently and never keeping up on design days.</a:t>
            </a:r>
          </a:p>
          <a:p>
            <a:endParaRPr lang="en-US" baseline="0" dirty="0" smtClean="0"/>
          </a:p>
          <a:p>
            <a:r>
              <a:rPr lang="en-US" baseline="0" dirty="0" smtClean="0"/>
              <a:t>No lets look at larger duct systems.  There  has been less research here but the results are pretty clear.  Duct leakage is much higher than would be predicted with SMACNA guidelines.  Remember SMACNA says that an unsealed duct should have a leakage class of around 48 – in this first study the authors found that high pressure ducts routinely had an equivalent class of 200 – no wonder buildings can be balanced, smell and have mold issues.</a:t>
            </a:r>
          </a:p>
          <a:p>
            <a:endParaRPr lang="en-US" baseline="0" dirty="0" smtClean="0"/>
          </a:p>
          <a:p>
            <a:r>
              <a:rPr lang="en-US" baseline="0" dirty="0" smtClean="0"/>
              <a:t>Another study concluded that 10-20% of the air didn’t get to the occupied space.</a:t>
            </a:r>
          </a:p>
          <a:p>
            <a:endParaRPr lang="en-US" baseline="0" dirty="0" smtClean="0"/>
          </a:p>
          <a:p>
            <a:r>
              <a:rPr lang="en-US" baseline="0" dirty="0" smtClean="0"/>
              <a:t>Wow – assuming those number are true – you would be correct to assume that there would be a big improvement in building performance if we were able to get the air to where it should be and it didn’t end up in a building cavity of worse – lost to the outside.</a:t>
            </a:r>
          </a:p>
          <a:p>
            <a:endParaRPr lang="en-US" baseline="0" dirty="0" smtClean="0"/>
          </a:p>
          <a:p>
            <a:r>
              <a:rPr lang="en-US" baseline="0" dirty="0" smtClean="0"/>
              <a:t>Now lets convert that gut feel to a number – what is the impact to the system efficiency if the ducts are as leaky as these results indicated…..</a:t>
            </a:r>
            <a:endParaRPr lang="en-US" dirty="0"/>
          </a:p>
        </p:txBody>
      </p:sp>
      <p:sp>
        <p:nvSpPr>
          <p:cNvPr id="4" name="Slide Number Placeholder 3"/>
          <p:cNvSpPr>
            <a:spLocks noGrp="1"/>
          </p:cNvSpPr>
          <p:nvPr>
            <p:ph type="sldNum" sz="quarter" idx="10"/>
          </p:nvPr>
        </p:nvSpPr>
        <p:spPr/>
        <p:txBody>
          <a:bodyPr/>
          <a:lstStyle/>
          <a:p>
            <a:fld id="{85A9E3D4-375C-4F63-88DB-44C335907F6B}" type="slidenum">
              <a:rPr lang="en-US" smtClean="0"/>
              <a:pPr/>
              <a:t>3</a:t>
            </a:fld>
            <a:endParaRPr lang="en-US" dirty="0"/>
          </a:p>
        </p:txBody>
      </p:sp>
    </p:spTree>
    <p:extLst>
      <p:ext uri="{BB962C8B-B14F-4D97-AF65-F5344CB8AC3E}">
        <p14:creationId xmlns:p14="http://schemas.microsoft.com/office/powerpoint/2010/main" val="275817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ASHRAE</a:t>
            </a:r>
            <a:r>
              <a:rPr lang="en-US" baseline="0" dirty="0" smtClean="0"/>
              <a:t> statement that a 20% increase in exhaust fan leakage causes a 95% increase in fan power consumption….</a:t>
            </a:r>
          </a:p>
          <a:p>
            <a:endParaRPr lang="en-US" baseline="0" dirty="0" smtClean="0"/>
          </a:p>
          <a:p>
            <a:r>
              <a:rPr lang="en-US" dirty="0" smtClean="0"/>
              <a:t>This chart shows</a:t>
            </a:r>
            <a:r>
              <a:rPr lang="en-US" baseline="0" dirty="0" smtClean="0"/>
              <a:t> the increase in operating cost of the just the fan if the ducts are leaking more than a leakage class of 3 – a common leakage class for high pressure duct systems.</a:t>
            </a:r>
          </a:p>
          <a:p>
            <a:endParaRPr lang="en-US" baseline="0" dirty="0" smtClean="0"/>
          </a:p>
          <a:p>
            <a:r>
              <a:rPr lang="en-US" baseline="0" dirty="0" smtClean="0"/>
              <a:t>As you can the operating cost of fan would be 70% or more if the ducts were leaking to a class level of 48 or more.  And remember – the previous slide – leakage levels as high as 200 are common.  Think about the opportunity for improving building efficiency if we could just get the duct leakage down to the recommended level of 3…..</a:t>
            </a:r>
          </a:p>
          <a:p>
            <a:endParaRPr lang="en-US" baseline="0" dirty="0" smtClean="0"/>
          </a:p>
          <a:p>
            <a:r>
              <a:rPr lang="en-US" baseline="0" dirty="0" smtClean="0"/>
              <a:t>Assumptions:</a:t>
            </a:r>
          </a:p>
          <a:p>
            <a:r>
              <a:rPr lang="en-US" baseline="0" dirty="0" smtClean="0"/>
              <a:t>Fan CFM =  40,000 cfm</a:t>
            </a:r>
          </a:p>
          <a:p>
            <a:r>
              <a:rPr lang="en-US" baseline="0" dirty="0" smtClean="0"/>
              <a:t>Fan system efficiency* = 75%</a:t>
            </a:r>
          </a:p>
          <a:p>
            <a:r>
              <a:rPr lang="en-US" baseline="0" dirty="0" smtClean="0"/>
              <a:t>Energy costs = $1 kWh</a:t>
            </a:r>
          </a:p>
          <a:p>
            <a:endParaRPr lang="en-US" baseline="0" dirty="0" smtClean="0"/>
          </a:p>
          <a:p>
            <a:pPr marL="177845" indent="-177845">
              <a:buFont typeface="Arial" charset="0"/>
              <a:buChar char="•"/>
            </a:pPr>
            <a:r>
              <a:rPr lang="en-US" baseline="0" dirty="0" smtClean="0"/>
              <a:t>System effy is empirical measurement determined by the DOE at LBNL and is a composite of fan motor efficiency, drive efficiency, fan efficiency based on the typically static pressures seen by fans installed in HVAC systems. </a:t>
            </a:r>
          </a:p>
          <a:p>
            <a:pPr marL="177845" indent="-177845">
              <a:buFont typeface="Arial" charset="0"/>
              <a:buChar char="•"/>
            </a:pPr>
            <a:endParaRPr lang="en-US" baseline="0" dirty="0" smtClean="0"/>
          </a:p>
          <a:p>
            <a:r>
              <a:rPr lang="en-US" baseline="0" dirty="0" smtClean="0"/>
              <a:t>Now let me give you some real world examples of the wins building owners have seen when they sealed their ducts</a:t>
            </a:r>
            <a:endParaRPr lang="en-US" dirty="0"/>
          </a:p>
        </p:txBody>
      </p:sp>
      <p:sp>
        <p:nvSpPr>
          <p:cNvPr id="4" name="Slide Number Placeholder 3"/>
          <p:cNvSpPr>
            <a:spLocks noGrp="1"/>
          </p:cNvSpPr>
          <p:nvPr>
            <p:ph type="sldNum" sz="quarter" idx="10"/>
          </p:nvPr>
        </p:nvSpPr>
        <p:spPr/>
        <p:txBody>
          <a:bodyPr/>
          <a:lstStyle/>
          <a:p>
            <a:fld id="{85A9E3D4-375C-4F63-88DB-44C335907F6B}" type="slidenum">
              <a:rPr lang="en-US" smtClean="0"/>
              <a:pPr/>
              <a:t>4</a:t>
            </a:fld>
            <a:endParaRPr lang="en-US" dirty="0"/>
          </a:p>
        </p:txBody>
      </p:sp>
    </p:spTree>
    <p:extLst>
      <p:ext uri="{BB962C8B-B14F-4D97-AF65-F5344CB8AC3E}">
        <p14:creationId xmlns:p14="http://schemas.microsoft.com/office/powerpoint/2010/main" val="275817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31">
              <a:defRPr sz="1100">
                <a:solidFill>
                  <a:srgbClr val="37559B"/>
                </a:solidFill>
                <a:latin typeface="Arial" charset="0"/>
                <a:ea typeface="MS PGothic" pitchFamily="34" charset="-128"/>
              </a:defRPr>
            </a:lvl1pPr>
            <a:lvl2pPr marL="742819" indent="-285700" defTabSz="965031">
              <a:defRPr sz="1100">
                <a:solidFill>
                  <a:srgbClr val="37559B"/>
                </a:solidFill>
                <a:latin typeface="Arial" charset="0"/>
                <a:ea typeface="MS PGothic" pitchFamily="34" charset="-128"/>
              </a:defRPr>
            </a:lvl2pPr>
            <a:lvl3pPr marL="1142800" indent="-228560" defTabSz="965031">
              <a:defRPr sz="1100">
                <a:solidFill>
                  <a:srgbClr val="37559B"/>
                </a:solidFill>
                <a:latin typeface="Arial" charset="0"/>
                <a:ea typeface="MS PGothic" pitchFamily="34" charset="-128"/>
              </a:defRPr>
            </a:lvl3pPr>
            <a:lvl4pPr marL="1599919" indent="-228560" defTabSz="965031">
              <a:defRPr sz="1100">
                <a:solidFill>
                  <a:srgbClr val="37559B"/>
                </a:solidFill>
                <a:latin typeface="Arial" charset="0"/>
                <a:ea typeface="MS PGothic" pitchFamily="34" charset="-128"/>
              </a:defRPr>
            </a:lvl4pPr>
            <a:lvl5pPr marL="2057040" indent="-228560" defTabSz="965031">
              <a:defRPr sz="1100">
                <a:solidFill>
                  <a:srgbClr val="37559B"/>
                </a:solidFill>
                <a:latin typeface="Arial" charset="0"/>
                <a:ea typeface="MS PGothic" pitchFamily="34" charset="-128"/>
              </a:defRPr>
            </a:lvl5pPr>
            <a:lvl6pPr marL="2514159" indent="-228560" defTabSz="965031" eaLnBrk="0" fontAlgn="base" hangingPunct="0">
              <a:spcBef>
                <a:spcPct val="0"/>
              </a:spcBef>
              <a:spcAft>
                <a:spcPct val="0"/>
              </a:spcAft>
              <a:defRPr sz="1100">
                <a:solidFill>
                  <a:srgbClr val="37559B"/>
                </a:solidFill>
                <a:latin typeface="Arial" charset="0"/>
                <a:ea typeface="MS PGothic" pitchFamily="34" charset="-128"/>
              </a:defRPr>
            </a:lvl6pPr>
            <a:lvl7pPr marL="2971278" indent="-228560" defTabSz="965031" eaLnBrk="0" fontAlgn="base" hangingPunct="0">
              <a:spcBef>
                <a:spcPct val="0"/>
              </a:spcBef>
              <a:spcAft>
                <a:spcPct val="0"/>
              </a:spcAft>
              <a:defRPr sz="1100">
                <a:solidFill>
                  <a:srgbClr val="37559B"/>
                </a:solidFill>
                <a:latin typeface="Arial" charset="0"/>
                <a:ea typeface="MS PGothic" pitchFamily="34" charset="-128"/>
              </a:defRPr>
            </a:lvl7pPr>
            <a:lvl8pPr marL="3428398" indent="-228560" defTabSz="965031" eaLnBrk="0" fontAlgn="base" hangingPunct="0">
              <a:spcBef>
                <a:spcPct val="0"/>
              </a:spcBef>
              <a:spcAft>
                <a:spcPct val="0"/>
              </a:spcAft>
              <a:defRPr sz="1100">
                <a:solidFill>
                  <a:srgbClr val="37559B"/>
                </a:solidFill>
                <a:latin typeface="Arial" charset="0"/>
                <a:ea typeface="MS PGothic" pitchFamily="34" charset="-128"/>
              </a:defRPr>
            </a:lvl8pPr>
            <a:lvl9pPr marL="3885518" indent="-228560" defTabSz="965031" eaLnBrk="0" fontAlgn="base" hangingPunct="0">
              <a:spcBef>
                <a:spcPct val="0"/>
              </a:spcBef>
              <a:spcAft>
                <a:spcPct val="0"/>
              </a:spcAft>
              <a:defRPr sz="1100">
                <a:solidFill>
                  <a:srgbClr val="37559B"/>
                </a:solidFill>
                <a:latin typeface="Arial" charset="0"/>
                <a:ea typeface="MS PGothic" pitchFamily="34" charset="-128"/>
              </a:defRPr>
            </a:lvl9pPr>
          </a:lstStyle>
          <a:p>
            <a:fld id="{9CD2E737-D4DF-4CFF-9681-8A737640DA4D}" type="slidenum">
              <a:rPr lang="en-US" smtClean="0">
                <a:solidFill>
                  <a:prstClr val="black"/>
                </a:solidFill>
                <a:latin typeface="Times New Roman" pitchFamily="18" charset="0"/>
              </a:rPr>
              <a:pPr/>
              <a:t>9</a:t>
            </a:fld>
            <a:endParaRPr lang="en-US" dirty="0" smtClean="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xfrm>
            <a:off x="1257300" y="719138"/>
            <a:ext cx="4802188" cy="3602037"/>
          </a:xfrm>
          <a:ln/>
        </p:spPr>
      </p:sp>
      <p:sp>
        <p:nvSpPr>
          <p:cNvPr id="27652" name="Rectangle 3"/>
          <p:cNvSpPr>
            <a:spLocks noGrp="1" noChangeArrowheads="1"/>
          </p:cNvSpPr>
          <p:nvPr>
            <p:ph type="body" idx="1"/>
          </p:nvPr>
        </p:nvSpPr>
        <p:spPr>
          <a:xfrm>
            <a:off x="731838" y="4560890"/>
            <a:ext cx="5851526"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31">
              <a:defRPr sz="1100">
                <a:solidFill>
                  <a:srgbClr val="37559B"/>
                </a:solidFill>
                <a:latin typeface="Arial" charset="0"/>
                <a:ea typeface="MS PGothic" pitchFamily="34" charset="-128"/>
              </a:defRPr>
            </a:lvl1pPr>
            <a:lvl2pPr marL="742819" indent="-285700" defTabSz="965031">
              <a:defRPr sz="1100">
                <a:solidFill>
                  <a:srgbClr val="37559B"/>
                </a:solidFill>
                <a:latin typeface="Arial" charset="0"/>
                <a:ea typeface="MS PGothic" pitchFamily="34" charset="-128"/>
              </a:defRPr>
            </a:lvl2pPr>
            <a:lvl3pPr marL="1142800" indent="-228560" defTabSz="965031">
              <a:defRPr sz="1100">
                <a:solidFill>
                  <a:srgbClr val="37559B"/>
                </a:solidFill>
                <a:latin typeface="Arial" charset="0"/>
                <a:ea typeface="MS PGothic" pitchFamily="34" charset="-128"/>
              </a:defRPr>
            </a:lvl3pPr>
            <a:lvl4pPr marL="1599919" indent="-228560" defTabSz="965031">
              <a:defRPr sz="1100">
                <a:solidFill>
                  <a:srgbClr val="37559B"/>
                </a:solidFill>
                <a:latin typeface="Arial" charset="0"/>
                <a:ea typeface="MS PGothic" pitchFamily="34" charset="-128"/>
              </a:defRPr>
            </a:lvl4pPr>
            <a:lvl5pPr marL="2057040" indent="-228560" defTabSz="965031">
              <a:defRPr sz="1100">
                <a:solidFill>
                  <a:srgbClr val="37559B"/>
                </a:solidFill>
                <a:latin typeface="Arial" charset="0"/>
                <a:ea typeface="MS PGothic" pitchFamily="34" charset="-128"/>
              </a:defRPr>
            </a:lvl5pPr>
            <a:lvl6pPr marL="2514159" indent="-228560" defTabSz="965031" eaLnBrk="0" fontAlgn="base" hangingPunct="0">
              <a:spcBef>
                <a:spcPct val="0"/>
              </a:spcBef>
              <a:spcAft>
                <a:spcPct val="0"/>
              </a:spcAft>
              <a:defRPr sz="1100">
                <a:solidFill>
                  <a:srgbClr val="37559B"/>
                </a:solidFill>
                <a:latin typeface="Arial" charset="0"/>
                <a:ea typeface="MS PGothic" pitchFamily="34" charset="-128"/>
              </a:defRPr>
            </a:lvl6pPr>
            <a:lvl7pPr marL="2971278" indent="-228560" defTabSz="965031" eaLnBrk="0" fontAlgn="base" hangingPunct="0">
              <a:spcBef>
                <a:spcPct val="0"/>
              </a:spcBef>
              <a:spcAft>
                <a:spcPct val="0"/>
              </a:spcAft>
              <a:defRPr sz="1100">
                <a:solidFill>
                  <a:srgbClr val="37559B"/>
                </a:solidFill>
                <a:latin typeface="Arial" charset="0"/>
                <a:ea typeface="MS PGothic" pitchFamily="34" charset="-128"/>
              </a:defRPr>
            </a:lvl7pPr>
            <a:lvl8pPr marL="3428398" indent="-228560" defTabSz="965031" eaLnBrk="0" fontAlgn="base" hangingPunct="0">
              <a:spcBef>
                <a:spcPct val="0"/>
              </a:spcBef>
              <a:spcAft>
                <a:spcPct val="0"/>
              </a:spcAft>
              <a:defRPr sz="1100">
                <a:solidFill>
                  <a:srgbClr val="37559B"/>
                </a:solidFill>
                <a:latin typeface="Arial" charset="0"/>
                <a:ea typeface="MS PGothic" pitchFamily="34" charset="-128"/>
              </a:defRPr>
            </a:lvl8pPr>
            <a:lvl9pPr marL="3885518" indent="-228560" defTabSz="965031" eaLnBrk="0" fontAlgn="base" hangingPunct="0">
              <a:spcBef>
                <a:spcPct val="0"/>
              </a:spcBef>
              <a:spcAft>
                <a:spcPct val="0"/>
              </a:spcAft>
              <a:defRPr sz="1100">
                <a:solidFill>
                  <a:srgbClr val="37559B"/>
                </a:solidFill>
                <a:latin typeface="Arial" charset="0"/>
                <a:ea typeface="MS PGothic" pitchFamily="34" charset="-128"/>
              </a:defRPr>
            </a:lvl9pPr>
          </a:lstStyle>
          <a:p>
            <a:fld id="{9CD2E737-D4DF-4CFF-9681-8A737640DA4D}" type="slidenum">
              <a:rPr lang="en-US" smtClean="0">
                <a:solidFill>
                  <a:schemeClr val="tx1"/>
                </a:solidFill>
                <a:latin typeface="Times New Roman" pitchFamily="18" charset="0"/>
              </a:rPr>
              <a:pPr/>
              <a:t>10</a:t>
            </a:fld>
            <a:endParaRPr lang="en-US" dirty="0" smtClean="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xfrm>
            <a:off x="1257300" y="719138"/>
            <a:ext cx="4802188" cy="3602037"/>
          </a:xfrm>
          <a:ln/>
        </p:spPr>
      </p:sp>
      <p:sp>
        <p:nvSpPr>
          <p:cNvPr id="27652" name="Rectangle 3"/>
          <p:cNvSpPr>
            <a:spLocks noGrp="1" noChangeArrowheads="1"/>
          </p:cNvSpPr>
          <p:nvPr>
            <p:ph type="body" idx="1"/>
          </p:nvPr>
        </p:nvSpPr>
        <p:spPr>
          <a:xfrm>
            <a:off x="731838" y="4560890"/>
            <a:ext cx="5851526"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31">
              <a:defRPr sz="1100">
                <a:solidFill>
                  <a:srgbClr val="37559B"/>
                </a:solidFill>
                <a:latin typeface="Arial" charset="0"/>
                <a:ea typeface="MS PGothic" pitchFamily="34" charset="-128"/>
              </a:defRPr>
            </a:lvl1pPr>
            <a:lvl2pPr marL="742819" indent="-285700" defTabSz="965031">
              <a:defRPr sz="1100">
                <a:solidFill>
                  <a:srgbClr val="37559B"/>
                </a:solidFill>
                <a:latin typeface="Arial" charset="0"/>
                <a:ea typeface="MS PGothic" pitchFamily="34" charset="-128"/>
              </a:defRPr>
            </a:lvl2pPr>
            <a:lvl3pPr marL="1142800" indent="-228560" defTabSz="965031">
              <a:defRPr sz="1100">
                <a:solidFill>
                  <a:srgbClr val="37559B"/>
                </a:solidFill>
                <a:latin typeface="Arial" charset="0"/>
                <a:ea typeface="MS PGothic" pitchFamily="34" charset="-128"/>
              </a:defRPr>
            </a:lvl3pPr>
            <a:lvl4pPr marL="1599919" indent="-228560" defTabSz="965031">
              <a:defRPr sz="1100">
                <a:solidFill>
                  <a:srgbClr val="37559B"/>
                </a:solidFill>
                <a:latin typeface="Arial" charset="0"/>
                <a:ea typeface="MS PGothic" pitchFamily="34" charset="-128"/>
              </a:defRPr>
            </a:lvl4pPr>
            <a:lvl5pPr marL="2057040" indent="-228560" defTabSz="965031">
              <a:defRPr sz="1100">
                <a:solidFill>
                  <a:srgbClr val="37559B"/>
                </a:solidFill>
                <a:latin typeface="Arial" charset="0"/>
                <a:ea typeface="MS PGothic" pitchFamily="34" charset="-128"/>
              </a:defRPr>
            </a:lvl5pPr>
            <a:lvl6pPr marL="2514159" indent="-228560" defTabSz="965031" eaLnBrk="0" fontAlgn="base" hangingPunct="0">
              <a:spcBef>
                <a:spcPct val="0"/>
              </a:spcBef>
              <a:spcAft>
                <a:spcPct val="0"/>
              </a:spcAft>
              <a:defRPr sz="1100">
                <a:solidFill>
                  <a:srgbClr val="37559B"/>
                </a:solidFill>
                <a:latin typeface="Arial" charset="0"/>
                <a:ea typeface="MS PGothic" pitchFamily="34" charset="-128"/>
              </a:defRPr>
            </a:lvl6pPr>
            <a:lvl7pPr marL="2971278" indent="-228560" defTabSz="965031" eaLnBrk="0" fontAlgn="base" hangingPunct="0">
              <a:spcBef>
                <a:spcPct val="0"/>
              </a:spcBef>
              <a:spcAft>
                <a:spcPct val="0"/>
              </a:spcAft>
              <a:defRPr sz="1100">
                <a:solidFill>
                  <a:srgbClr val="37559B"/>
                </a:solidFill>
                <a:latin typeface="Arial" charset="0"/>
                <a:ea typeface="MS PGothic" pitchFamily="34" charset="-128"/>
              </a:defRPr>
            </a:lvl7pPr>
            <a:lvl8pPr marL="3428398" indent="-228560" defTabSz="965031" eaLnBrk="0" fontAlgn="base" hangingPunct="0">
              <a:spcBef>
                <a:spcPct val="0"/>
              </a:spcBef>
              <a:spcAft>
                <a:spcPct val="0"/>
              </a:spcAft>
              <a:defRPr sz="1100">
                <a:solidFill>
                  <a:srgbClr val="37559B"/>
                </a:solidFill>
                <a:latin typeface="Arial" charset="0"/>
                <a:ea typeface="MS PGothic" pitchFamily="34" charset="-128"/>
              </a:defRPr>
            </a:lvl8pPr>
            <a:lvl9pPr marL="3885518" indent="-228560" defTabSz="965031" eaLnBrk="0" fontAlgn="base" hangingPunct="0">
              <a:spcBef>
                <a:spcPct val="0"/>
              </a:spcBef>
              <a:spcAft>
                <a:spcPct val="0"/>
              </a:spcAft>
              <a:defRPr sz="1100">
                <a:solidFill>
                  <a:srgbClr val="37559B"/>
                </a:solidFill>
                <a:latin typeface="Arial" charset="0"/>
                <a:ea typeface="MS PGothic" pitchFamily="34" charset="-128"/>
              </a:defRPr>
            </a:lvl9pPr>
          </a:lstStyle>
          <a:p>
            <a:fld id="{9CD2E737-D4DF-4CFF-9681-8A737640DA4D}" type="slidenum">
              <a:rPr lang="en-US" smtClean="0">
                <a:solidFill>
                  <a:prstClr val="black"/>
                </a:solidFill>
                <a:latin typeface="Times New Roman" pitchFamily="18" charset="0"/>
              </a:rPr>
              <a:pPr/>
              <a:t>11</a:t>
            </a:fld>
            <a:endParaRPr lang="en-US" dirty="0" smtClean="0">
              <a:solidFill>
                <a:prstClr val="black"/>
              </a:solidFill>
              <a:latin typeface="Times New Roman" pitchFamily="18" charset="0"/>
            </a:endParaRPr>
          </a:p>
        </p:txBody>
      </p:sp>
      <p:sp>
        <p:nvSpPr>
          <p:cNvPr id="27651" name="Rectangle 2"/>
          <p:cNvSpPr>
            <a:spLocks noGrp="1" noRot="1" noChangeAspect="1" noChangeArrowheads="1" noTextEdit="1"/>
          </p:cNvSpPr>
          <p:nvPr>
            <p:ph type="sldImg"/>
          </p:nvPr>
        </p:nvSpPr>
        <p:spPr>
          <a:xfrm>
            <a:off x="1257300" y="719138"/>
            <a:ext cx="4802188" cy="3602037"/>
          </a:xfrm>
          <a:ln/>
        </p:spPr>
      </p:sp>
      <p:sp>
        <p:nvSpPr>
          <p:cNvPr id="27652" name="Rectangle 3"/>
          <p:cNvSpPr>
            <a:spLocks noGrp="1" noChangeArrowheads="1"/>
          </p:cNvSpPr>
          <p:nvPr>
            <p:ph type="body" idx="1"/>
          </p:nvPr>
        </p:nvSpPr>
        <p:spPr>
          <a:xfrm>
            <a:off x="731838" y="4560890"/>
            <a:ext cx="5851526"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DB515-09B1-4E3A-9C6E-410F42C9D401}" type="slidenum">
              <a:rPr lang="en-US"/>
              <a:pPr/>
              <a:t>16</a:t>
            </a:fld>
            <a:endParaRPr lang="en-US" dirty="0"/>
          </a:p>
        </p:txBody>
      </p:sp>
      <p:sp>
        <p:nvSpPr>
          <p:cNvPr id="621570" name="Rectangle 2"/>
          <p:cNvSpPr>
            <a:spLocks noGrp="1" noRot="1" noChangeAspect="1" noChangeArrowheads="1" noTextEdit="1"/>
          </p:cNvSpPr>
          <p:nvPr>
            <p:ph type="sldImg"/>
          </p:nvPr>
        </p:nvSpPr>
        <p:spPr>
          <a:xfrm>
            <a:off x="1257300" y="719138"/>
            <a:ext cx="4802188" cy="3602037"/>
          </a:xfrm>
          <a:ln/>
        </p:spPr>
      </p:sp>
      <p:sp>
        <p:nvSpPr>
          <p:cNvPr id="621571" name="Rectangle 3"/>
          <p:cNvSpPr>
            <a:spLocks noGrp="1" noChangeArrowheads="1"/>
          </p:cNvSpPr>
          <p:nvPr>
            <p:ph type="body" idx="1"/>
          </p:nvPr>
        </p:nvSpPr>
        <p:spPr>
          <a:xfrm>
            <a:off x="731838" y="4560890"/>
            <a:ext cx="5851526" cy="4319587"/>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9C785E-BE37-4407-B8BD-53246F5118A8}" type="slidenum">
              <a:rPr lang="en-US" smtClean="0"/>
              <a:pPr/>
              <a:t>17</a:t>
            </a:fld>
            <a:endParaRPr lang="en-US" dirty="0"/>
          </a:p>
        </p:txBody>
      </p:sp>
    </p:spTree>
    <p:extLst>
      <p:ext uri="{BB962C8B-B14F-4D97-AF65-F5344CB8AC3E}">
        <p14:creationId xmlns:p14="http://schemas.microsoft.com/office/powerpoint/2010/main" val="6064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457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42340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80988"/>
            <a:ext cx="2095500" cy="5586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280988"/>
            <a:ext cx="6134100" cy="5586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354352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6250" y="280988"/>
            <a:ext cx="838200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572000"/>
          </a:xfrm>
        </p:spPr>
        <p:txBody>
          <a:bodyPr/>
          <a:lstStyle/>
          <a:p>
            <a:endParaRPr lang="en-US" dirty="0"/>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147568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80988"/>
            <a:ext cx="83820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576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7" name="Footer Placeholder 6"/>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275478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6250" y="280988"/>
            <a:ext cx="83820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572000"/>
          </a:xfrm>
        </p:spPr>
        <p:txBody>
          <a:bodyPr/>
          <a:lstStyle/>
          <a:p>
            <a:endParaRPr lang="en-US" dirty="0"/>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403077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524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85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393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37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00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2983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1869682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0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925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7263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13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70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6" name="Footer Placeholder 5"/>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312578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8" name="Footer Placeholder 7"/>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104343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4" name="Footer Placeholder 3"/>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pic>
        <p:nvPicPr>
          <p:cNvPr id="4098" name="Picture 2" descr="C:\Users\John Beichner\Desktop\Dropbox\Aeroseal\Marketing\Aeroseal of Connecticut logo with website, phone number, NO bor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5686424"/>
            <a:ext cx="198120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5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3" name="Footer Placeholder 2"/>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261455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6" name="Footer Placeholder 5"/>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96753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6" name="Footer Placeholder 5"/>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117458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3400" y="6657975"/>
            <a:ext cx="2590800" cy="74613"/>
          </a:xfrm>
          <a:prstGeom prst="rect">
            <a:avLst/>
          </a:prstGeom>
        </p:spPr>
        <p:txBody>
          <a:bodyPr/>
          <a:lstStyle>
            <a:lvl1pPr>
              <a:defRPr/>
            </a:lvl1pPr>
          </a:lstStyle>
          <a:p>
            <a:endParaRPr lang="en-US" dirty="0">
              <a:solidFill>
                <a:srgbClr val="000000"/>
              </a:solidFill>
            </a:endParaRPr>
          </a:p>
          <a:p>
            <a:endParaRPr lang="en-US" dirty="0">
              <a:solidFill>
                <a:srgbClr val="000000"/>
              </a:solidFill>
            </a:endParaRPr>
          </a:p>
        </p:txBody>
      </p:sp>
      <p:sp>
        <p:nvSpPr>
          <p:cNvPr id="5" name="Footer Placeholder 4"/>
          <p:cNvSpPr>
            <a:spLocks noGrp="1"/>
          </p:cNvSpPr>
          <p:nvPr>
            <p:ph type="ftr" sz="quarter" idx="11"/>
          </p:nvPr>
        </p:nvSpPr>
        <p:spPr>
          <a:xfrm>
            <a:off x="1676400" y="6670675"/>
            <a:ext cx="6324600" cy="325438"/>
          </a:xfrm>
          <a:prstGeom prst="rect">
            <a:avLst/>
          </a:prstGeom>
        </p:spPr>
        <p:txBody>
          <a:bodyPr/>
          <a:lstStyle>
            <a:lvl1pPr>
              <a:defRPr/>
            </a:lvl1pPr>
          </a:lstStyle>
          <a:p>
            <a:r>
              <a:rPr lang="en-US" dirty="0"/>
              <a:t>Confidential  -  Do not copy, distribute or transmit without advance consent</a:t>
            </a:r>
          </a:p>
        </p:txBody>
      </p:sp>
    </p:spTree>
    <p:extLst>
      <p:ext uri="{BB962C8B-B14F-4D97-AF65-F5344CB8AC3E}">
        <p14:creationId xmlns:p14="http://schemas.microsoft.com/office/powerpoint/2010/main" val="428032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40080" y="124264"/>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dirty="0" smtClean="0"/>
              <a:t>Slide Title</a:t>
            </a:r>
          </a:p>
        </p:txBody>
      </p:sp>
      <p:sp>
        <p:nvSpPr>
          <p:cNvPr id="137219" name="Rectangle 3"/>
          <p:cNvSpPr>
            <a:spLocks noGrp="1" noChangeArrowheads="1"/>
          </p:cNvSpPr>
          <p:nvPr>
            <p:ph type="body" idx="1"/>
          </p:nvPr>
        </p:nvSpPr>
        <p:spPr bwMode="auto">
          <a:xfrm>
            <a:off x="685800" y="12954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7220" name="Rectangle 4"/>
          <p:cNvSpPr>
            <a:spLocks noChangeArrowheads="1"/>
          </p:cNvSpPr>
          <p:nvPr userDrawn="1"/>
        </p:nvSpPr>
        <p:spPr bwMode="auto">
          <a:xfrm>
            <a:off x="0" y="0"/>
            <a:ext cx="381000" cy="6858000"/>
          </a:xfrm>
          <a:prstGeom prst="rect">
            <a:avLst/>
          </a:prstGeom>
          <a:gradFill rotWithShape="1">
            <a:gsLst>
              <a:gs pos="0">
                <a:schemeClr val="bg1">
                  <a:lumMod val="50000"/>
                </a:schemeClr>
              </a:gs>
              <a:gs pos="50000">
                <a:schemeClr val="bg1">
                  <a:lumMod val="65000"/>
                </a:schemeClr>
              </a:gs>
              <a:gs pos="100000">
                <a:schemeClr val="bg1">
                  <a:lumMod val="50000"/>
                </a:schemeClr>
              </a:gs>
            </a:gsLst>
            <a:lin ang="0" scaled="1"/>
          </a:gradFill>
          <a:ln>
            <a:noFill/>
          </a:ln>
          <a:effectLst/>
        </p:spPr>
        <p:txBody>
          <a:bodyPr wrap="none" anchor="ctr"/>
          <a:lstStyle/>
          <a:p>
            <a:pPr algn="ctr" eaLnBrk="0" fontAlgn="base" hangingPunct="0">
              <a:spcBef>
                <a:spcPct val="0"/>
              </a:spcBef>
              <a:spcAft>
                <a:spcPct val="0"/>
              </a:spcAft>
            </a:pPr>
            <a:endParaRPr lang="en-US" sz="2400" dirty="0">
              <a:solidFill>
                <a:srgbClr val="000000"/>
              </a:solidFill>
              <a:latin typeface="Arial" pitchFamily="34" charset="0"/>
            </a:endParaRPr>
          </a:p>
        </p:txBody>
      </p:sp>
      <p:sp>
        <p:nvSpPr>
          <p:cNvPr id="137223" name="Rectangle 7"/>
          <p:cNvSpPr>
            <a:spLocks noChangeArrowheads="1"/>
          </p:cNvSpPr>
          <p:nvPr userDrawn="1"/>
        </p:nvSpPr>
        <p:spPr bwMode="auto">
          <a:xfrm>
            <a:off x="6059488" y="6616700"/>
            <a:ext cx="28844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algn="r" eaLnBrk="0" fontAlgn="base" hangingPunct="0">
              <a:spcBef>
                <a:spcPct val="0"/>
              </a:spcBef>
              <a:spcAft>
                <a:spcPct val="0"/>
              </a:spcAft>
            </a:pPr>
            <a:r>
              <a:rPr lang="en-US" sz="1000" dirty="0">
                <a:solidFill>
                  <a:srgbClr val="FFFFFF"/>
                </a:solidFill>
                <a:latin typeface="Times New Roman" pitchFamily="18" charset="0"/>
              </a:rPr>
              <a:t>        </a:t>
            </a:r>
            <a:fld id="{64975667-4FA4-48A4-827C-0954534A0531}" type="slidenum">
              <a:rPr lang="en-US" sz="1000">
                <a:solidFill>
                  <a:srgbClr val="FFFFFF"/>
                </a:solidFill>
                <a:latin typeface="Times New Roman" pitchFamily="18" charset="0"/>
              </a:rPr>
              <a:pPr algn="r" eaLnBrk="0" fontAlgn="base" hangingPunct="0">
                <a:spcBef>
                  <a:spcPct val="0"/>
                </a:spcBef>
                <a:spcAft>
                  <a:spcPct val="0"/>
                </a:spcAft>
              </a:pPr>
              <a:t>‹#›</a:t>
            </a:fld>
            <a:endParaRPr lang="en-US" sz="1000" dirty="0">
              <a:solidFill>
                <a:srgbClr val="FFFFFF"/>
              </a:solidFill>
              <a:latin typeface="Times New Roman" pitchFamily="18" charset="0"/>
            </a:endParaRPr>
          </a:p>
        </p:txBody>
      </p:sp>
      <p:sp>
        <p:nvSpPr>
          <p:cNvPr id="137225" name="Rectangle 9"/>
          <p:cNvSpPr>
            <a:spLocks noChangeArrowheads="1"/>
          </p:cNvSpPr>
          <p:nvPr userDrawn="1"/>
        </p:nvSpPr>
        <p:spPr bwMode="auto">
          <a:xfrm rot="-5400000">
            <a:off x="-2068267" y="3224554"/>
            <a:ext cx="4501661"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ko-KR" sz="1600" b="1" baseline="0" dirty="0" smtClean="0">
                <a:solidFill>
                  <a:srgbClr val="FFFFFF"/>
                </a:solidFill>
                <a:latin typeface="Arial" pitchFamily="34" charset="0"/>
                <a:ea typeface="Batang" pitchFamily="18" charset="-127"/>
                <a:cs typeface="Arial" pitchFamily="34" charset="0"/>
              </a:rPr>
              <a:t>Inside Out Is Best!</a:t>
            </a:r>
            <a:endParaRPr lang="en-US" sz="1000" b="1" dirty="0">
              <a:solidFill>
                <a:srgbClr val="FFFFFF"/>
              </a:solidFill>
              <a:latin typeface="Arial" pitchFamily="34" charset="0"/>
              <a:ea typeface="Batang" pitchFamily="18" charset="-127"/>
              <a:cs typeface="Arial" pitchFamily="34" charset="0"/>
            </a:endParaRPr>
          </a:p>
        </p:txBody>
      </p:sp>
      <p:pic>
        <p:nvPicPr>
          <p:cNvPr id="14"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5800" y="581464"/>
            <a:ext cx="2667000" cy="4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251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p:txStyles>
    <p:titleStyle>
      <a:lvl1pPr algn="l" rtl="0" fontAlgn="base">
        <a:spcBef>
          <a:spcPct val="0"/>
        </a:spcBef>
        <a:spcAft>
          <a:spcPct val="0"/>
        </a:spcAft>
        <a:defRPr sz="3200" b="1">
          <a:solidFill>
            <a:schemeClr val="tx1"/>
          </a:solidFill>
          <a:latin typeface="+mn-lt"/>
          <a:ea typeface="+mj-ea"/>
          <a:cs typeface="+mj-cs"/>
        </a:defRPr>
      </a:lvl1pPr>
      <a:lvl2pPr algn="ctr" rtl="0" fontAlgn="base">
        <a:spcBef>
          <a:spcPct val="0"/>
        </a:spcBef>
        <a:spcAft>
          <a:spcPct val="0"/>
        </a:spcAft>
        <a:defRPr sz="3200" b="1">
          <a:solidFill>
            <a:srgbClr val="37559B"/>
          </a:solidFill>
          <a:latin typeface="Arial" pitchFamily="34" charset="0"/>
        </a:defRPr>
      </a:lvl2pPr>
      <a:lvl3pPr algn="ctr" rtl="0" fontAlgn="base">
        <a:spcBef>
          <a:spcPct val="0"/>
        </a:spcBef>
        <a:spcAft>
          <a:spcPct val="0"/>
        </a:spcAft>
        <a:defRPr sz="3200" b="1">
          <a:solidFill>
            <a:srgbClr val="37559B"/>
          </a:solidFill>
          <a:latin typeface="Arial" pitchFamily="34" charset="0"/>
        </a:defRPr>
      </a:lvl3pPr>
      <a:lvl4pPr algn="ctr" rtl="0" fontAlgn="base">
        <a:spcBef>
          <a:spcPct val="0"/>
        </a:spcBef>
        <a:spcAft>
          <a:spcPct val="0"/>
        </a:spcAft>
        <a:defRPr sz="3200" b="1">
          <a:solidFill>
            <a:srgbClr val="37559B"/>
          </a:solidFill>
          <a:latin typeface="Arial" pitchFamily="34" charset="0"/>
        </a:defRPr>
      </a:lvl4pPr>
      <a:lvl5pPr algn="ctr" rtl="0" fontAlgn="base">
        <a:spcBef>
          <a:spcPct val="0"/>
        </a:spcBef>
        <a:spcAft>
          <a:spcPct val="0"/>
        </a:spcAft>
        <a:defRPr sz="3200" b="1">
          <a:solidFill>
            <a:srgbClr val="37559B"/>
          </a:solidFill>
          <a:latin typeface="Arial" pitchFamily="34" charset="0"/>
        </a:defRPr>
      </a:lvl5pPr>
      <a:lvl6pPr marL="457200" algn="ctr" rtl="0" fontAlgn="base">
        <a:spcBef>
          <a:spcPct val="0"/>
        </a:spcBef>
        <a:spcAft>
          <a:spcPct val="0"/>
        </a:spcAft>
        <a:defRPr sz="3200" b="1">
          <a:solidFill>
            <a:srgbClr val="37559B"/>
          </a:solidFill>
          <a:latin typeface="Arial" pitchFamily="34" charset="0"/>
        </a:defRPr>
      </a:lvl6pPr>
      <a:lvl7pPr marL="914400" algn="ctr" rtl="0" fontAlgn="base">
        <a:spcBef>
          <a:spcPct val="0"/>
        </a:spcBef>
        <a:spcAft>
          <a:spcPct val="0"/>
        </a:spcAft>
        <a:defRPr sz="3200" b="1">
          <a:solidFill>
            <a:srgbClr val="37559B"/>
          </a:solidFill>
          <a:latin typeface="Arial" pitchFamily="34" charset="0"/>
        </a:defRPr>
      </a:lvl7pPr>
      <a:lvl8pPr marL="1371600" algn="ctr" rtl="0" fontAlgn="base">
        <a:spcBef>
          <a:spcPct val="0"/>
        </a:spcBef>
        <a:spcAft>
          <a:spcPct val="0"/>
        </a:spcAft>
        <a:defRPr sz="3200" b="1">
          <a:solidFill>
            <a:srgbClr val="37559B"/>
          </a:solidFill>
          <a:latin typeface="Arial" pitchFamily="34" charset="0"/>
        </a:defRPr>
      </a:lvl8pPr>
      <a:lvl9pPr marL="1828800" algn="ctr" rtl="0" fontAlgn="base">
        <a:spcBef>
          <a:spcPct val="0"/>
        </a:spcBef>
        <a:spcAft>
          <a:spcPct val="0"/>
        </a:spcAft>
        <a:defRPr sz="3200" b="1">
          <a:solidFill>
            <a:srgbClr val="37559B"/>
          </a:solidFill>
          <a:latin typeface="Arial" pitchFamily="34" charset="0"/>
        </a:defRPr>
      </a:lvl9pPr>
    </p:titleStyle>
    <p:bodyStyle>
      <a:lvl1pPr marL="342900" indent="-342900" algn="l" rtl="0" fontAlgn="base">
        <a:lnSpc>
          <a:spcPct val="110000"/>
        </a:lnSpc>
        <a:spcBef>
          <a:spcPct val="0"/>
        </a:spcBef>
        <a:spcAft>
          <a:spcPct val="20000"/>
        </a:spcAft>
        <a:defRPr sz="2400">
          <a:solidFill>
            <a:schemeClr val="tx1"/>
          </a:solidFill>
          <a:latin typeface="+mn-lt"/>
          <a:ea typeface="+mn-ea"/>
          <a:cs typeface="+mn-cs"/>
        </a:defRPr>
      </a:lvl1pPr>
      <a:lvl2pPr marL="742950" indent="-285750" algn="l" rtl="0" fontAlgn="base">
        <a:lnSpc>
          <a:spcPct val="110000"/>
        </a:lnSpc>
        <a:spcBef>
          <a:spcPct val="0"/>
        </a:spcBef>
        <a:spcAft>
          <a:spcPct val="20000"/>
        </a:spcAft>
        <a:buFont typeface="Wingdings" pitchFamily="2" charset="2"/>
        <a:buChar char="Ø"/>
        <a:defRPr sz="2000">
          <a:solidFill>
            <a:schemeClr val="tx1"/>
          </a:solidFill>
          <a:latin typeface="+mn-lt"/>
        </a:defRPr>
      </a:lvl2pPr>
      <a:lvl3pPr marL="1143000" indent="-228600" algn="l" rtl="0" fontAlgn="base">
        <a:lnSpc>
          <a:spcPct val="110000"/>
        </a:lnSpc>
        <a:spcBef>
          <a:spcPct val="0"/>
        </a:spcBef>
        <a:spcAft>
          <a:spcPct val="20000"/>
        </a:spcAft>
        <a:buSzPct val="80000"/>
        <a:buFont typeface="Trebuchet MS" pitchFamily="34" charset="0"/>
        <a:buChar char="-"/>
        <a:defRPr>
          <a:solidFill>
            <a:schemeClr val="tx1"/>
          </a:solidFill>
          <a:latin typeface="+mn-lt"/>
        </a:defRPr>
      </a:lvl3pPr>
      <a:lvl4pPr marL="1600200" indent="-228600" algn="l" rtl="0" fontAlgn="base">
        <a:spcBef>
          <a:spcPct val="20000"/>
        </a:spcBef>
        <a:spcAft>
          <a:spcPct val="0"/>
        </a:spcAft>
        <a:buSzPct val="40000"/>
        <a:buFont typeface="Marlett" pitchFamily="2" charset="2"/>
        <a:buChar char="g"/>
        <a:defRPr sz="2400">
          <a:solidFill>
            <a:srgbClr val="37559B"/>
          </a:solidFill>
          <a:latin typeface="+mj-lt"/>
        </a:defRPr>
      </a:lvl4pPr>
      <a:lvl5pPr marL="2057400" indent="-228600" algn="l" rtl="0" fontAlgn="base">
        <a:spcBef>
          <a:spcPct val="20000"/>
        </a:spcBef>
        <a:spcAft>
          <a:spcPct val="0"/>
        </a:spcAft>
        <a:buChar char="»"/>
        <a:defRPr sz="2400">
          <a:solidFill>
            <a:srgbClr val="37559B"/>
          </a:solidFill>
          <a:latin typeface="+mj-lt"/>
        </a:defRPr>
      </a:lvl5pPr>
      <a:lvl6pPr marL="2514600" indent="-228600" algn="l" rtl="0" fontAlgn="base">
        <a:spcBef>
          <a:spcPct val="20000"/>
        </a:spcBef>
        <a:spcAft>
          <a:spcPct val="0"/>
        </a:spcAft>
        <a:buChar char="»"/>
        <a:defRPr sz="2400">
          <a:solidFill>
            <a:srgbClr val="37559B"/>
          </a:solidFill>
          <a:latin typeface="+mj-lt"/>
        </a:defRPr>
      </a:lvl6pPr>
      <a:lvl7pPr marL="2971800" indent="-228600" algn="l" rtl="0" fontAlgn="base">
        <a:spcBef>
          <a:spcPct val="20000"/>
        </a:spcBef>
        <a:spcAft>
          <a:spcPct val="0"/>
        </a:spcAft>
        <a:buChar char="»"/>
        <a:defRPr sz="2400">
          <a:solidFill>
            <a:srgbClr val="37559B"/>
          </a:solidFill>
          <a:latin typeface="+mj-lt"/>
        </a:defRPr>
      </a:lvl7pPr>
      <a:lvl8pPr marL="3429000" indent="-228600" algn="l" rtl="0" fontAlgn="base">
        <a:spcBef>
          <a:spcPct val="20000"/>
        </a:spcBef>
        <a:spcAft>
          <a:spcPct val="0"/>
        </a:spcAft>
        <a:buChar char="»"/>
        <a:defRPr sz="2400">
          <a:solidFill>
            <a:srgbClr val="37559B"/>
          </a:solidFill>
          <a:latin typeface="+mj-lt"/>
        </a:defRPr>
      </a:lvl8pPr>
      <a:lvl9pPr marL="3886200" indent="-228600" algn="l" rtl="0" fontAlgn="base">
        <a:spcBef>
          <a:spcPct val="20000"/>
        </a:spcBef>
        <a:spcAft>
          <a:spcPct val="0"/>
        </a:spcAft>
        <a:buChar char="»"/>
        <a:defRPr sz="2400">
          <a:solidFill>
            <a:srgbClr val="37559B"/>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bwMode="auto">
          <a:xfrm>
            <a:off x="1676400" y="1752601"/>
            <a:ext cx="6438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 name="Right Triangle 38"/>
          <p:cNvSpPr/>
          <p:nvPr userDrawn="1"/>
        </p:nvSpPr>
        <p:spPr bwMode="auto">
          <a:xfrm flipH="1">
            <a:off x="7086600" y="1614488"/>
            <a:ext cx="2057400" cy="5257580"/>
          </a:xfrm>
          <a:prstGeom prst="rtTriangle">
            <a:avLst/>
          </a:prstGeom>
          <a:solidFill>
            <a:srgbClr val="00A4CB"/>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pic>
        <p:nvPicPr>
          <p:cNvPr id="4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54873" b="1"/>
          <a:stretch/>
        </p:blipFill>
        <p:spPr bwMode="auto">
          <a:xfrm>
            <a:off x="-3175" y="-3175"/>
            <a:ext cx="2060575" cy="688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145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Trebuchet MS" pitchFamily="34" charset="0"/>
          <a:ea typeface="+mn-ea"/>
          <a:cs typeface="+mn-cs"/>
        </a:defRPr>
      </a:lvl1pPr>
      <a:lvl2pPr marL="742950" indent="-285750" algn="l" rtl="0" fontAlgn="base">
        <a:spcBef>
          <a:spcPct val="20000"/>
        </a:spcBef>
        <a:spcAft>
          <a:spcPct val="0"/>
        </a:spcAft>
        <a:buChar char="–"/>
        <a:defRPr sz="2800">
          <a:solidFill>
            <a:schemeClr val="tx1"/>
          </a:solidFill>
          <a:latin typeface="Trebuchet MS" pitchFamily="34" charset="0"/>
        </a:defRPr>
      </a:lvl2pPr>
      <a:lvl3pPr marL="1143000" indent="-228600" algn="l" rtl="0" fontAlgn="base">
        <a:spcBef>
          <a:spcPct val="20000"/>
        </a:spcBef>
        <a:spcAft>
          <a:spcPct val="0"/>
        </a:spcAft>
        <a:buChar char="•"/>
        <a:defRPr sz="2400">
          <a:solidFill>
            <a:schemeClr val="tx1"/>
          </a:solidFill>
          <a:latin typeface="Trebuchet MS" pitchFamily="34" charset="0"/>
        </a:defRPr>
      </a:lvl3pPr>
      <a:lvl4pPr marL="1600200" indent="-228600" algn="l" rtl="0" fontAlgn="base">
        <a:spcBef>
          <a:spcPct val="20000"/>
        </a:spcBef>
        <a:spcAft>
          <a:spcPct val="0"/>
        </a:spcAft>
        <a:buChar char="–"/>
        <a:defRPr sz="2000">
          <a:solidFill>
            <a:schemeClr val="tx1"/>
          </a:solidFill>
          <a:latin typeface="Trebuchet MS" pitchFamily="34" charset="0"/>
        </a:defRPr>
      </a:lvl4pPr>
      <a:lvl5pPr marL="2057400" indent="-228600" algn="l" rtl="0" fontAlgn="base">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0.gif"/><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hyperlink" Target="http://www.nyc.gov/html/gbee/html/home/home.shtml"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bwMode="auto">
          <a:xfrm>
            <a:off x="6969125" y="1752600"/>
            <a:ext cx="2251075" cy="4953000"/>
          </a:xfrm>
          <a:prstGeom prst="rtTriangl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3" name="Right Triangle 2"/>
          <p:cNvSpPr/>
          <p:nvPr/>
        </p:nvSpPr>
        <p:spPr bwMode="auto">
          <a:xfrm>
            <a:off x="6969125" y="1752600"/>
            <a:ext cx="2251075" cy="5105400"/>
          </a:xfrm>
          <a:prstGeom prst="rtTriangl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16" name="Rectangle 8"/>
          <p:cNvSpPr>
            <a:spLocks noChangeArrowheads="1"/>
          </p:cNvSpPr>
          <p:nvPr/>
        </p:nvSpPr>
        <p:spPr bwMode="auto">
          <a:xfrm>
            <a:off x="2078038" y="5105400"/>
            <a:ext cx="50847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7013" indent="-227013" algn="ctr" eaLnBrk="1" hangingPunct="1">
              <a:spcAft>
                <a:spcPts val="600"/>
              </a:spcAft>
            </a:pPr>
            <a:endParaRPr lang="en-US" sz="1400" b="1" dirty="0" smtClean="0">
              <a:solidFill>
                <a:srgbClr val="000000"/>
              </a:solidFill>
              <a:latin typeface="Trebuchet MS" pitchFamily="34" charset="0"/>
            </a:endParaRPr>
          </a:p>
          <a:p>
            <a:pPr marL="227013" indent="-227013" algn="ctr" eaLnBrk="1" hangingPunct="1">
              <a:spcAft>
                <a:spcPct val="55000"/>
              </a:spcAft>
            </a:pPr>
            <a:r>
              <a:rPr lang="en-US" sz="2900" b="1" dirty="0">
                <a:solidFill>
                  <a:srgbClr val="000000"/>
                </a:solidFill>
                <a:latin typeface="Trebuchet MS" pitchFamily="34" charset="0"/>
              </a:rPr>
              <a:t> </a:t>
            </a:r>
            <a:endParaRPr lang="en-US" sz="2900" b="1" dirty="0">
              <a:solidFill>
                <a:srgbClr val="000066"/>
              </a:solidFill>
              <a:latin typeface="Trebuchet MS" pitchFamily="34" charset="0"/>
            </a:endParaRPr>
          </a:p>
        </p:txBody>
      </p:sp>
      <p:sp>
        <p:nvSpPr>
          <p:cNvPr id="17" name="TextBox 16"/>
          <p:cNvSpPr txBox="1"/>
          <p:nvPr/>
        </p:nvSpPr>
        <p:spPr>
          <a:xfrm>
            <a:off x="2834201" y="5435025"/>
            <a:ext cx="4023799" cy="584775"/>
          </a:xfrm>
          <a:prstGeom prst="rect">
            <a:avLst/>
          </a:prstGeom>
          <a:noFill/>
        </p:spPr>
        <p:txBody>
          <a:bodyPr wrap="square" rtlCol="0">
            <a:spAutoFit/>
          </a:bodyPr>
          <a:lstStyle/>
          <a:p>
            <a:r>
              <a:rPr lang="en-US" sz="3200" b="1" i="1" dirty="0" smtClean="0">
                <a:solidFill>
                  <a:srgbClr val="00A4CB"/>
                </a:solidFill>
              </a:rPr>
              <a:t>Inside Out Is Best!</a:t>
            </a:r>
            <a:endParaRPr lang="en-US" sz="3200" b="1" i="1" dirty="0">
              <a:solidFill>
                <a:srgbClr val="00A4CB"/>
              </a:solidFill>
            </a:endParaRPr>
          </a:p>
        </p:txBody>
      </p:sp>
      <p:sp>
        <p:nvSpPr>
          <p:cNvPr id="7" name="Rectangle 17"/>
          <p:cNvSpPr>
            <a:spLocks noChangeArrowheads="1"/>
          </p:cNvSpPr>
          <p:nvPr/>
        </p:nvSpPr>
        <p:spPr bwMode="auto">
          <a:xfrm>
            <a:off x="376044" y="2958384"/>
            <a:ext cx="8594970" cy="124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242852"/>
              </a:solidFill>
              <a:effectLst/>
              <a:latin typeface="Calibri" pitchFamily="34" charset="0"/>
              <a:cs typeface="Arial" pitchFamily="34" charset="0"/>
            </a:endParaRPr>
          </a:p>
        </p:txBody>
      </p:sp>
      <p:sp>
        <p:nvSpPr>
          <p:cNvPr id="5" name="TextBox 4"/>
          <p:cNvSpPr txBox="1"/>
          <p:nvPr/>
        </p:nvSpPr>
        <p:spPr>
          <a:xfrm>
            <a:off x="2236321" y="4444425"/>
            <a:ext cx="5125121" cy="584775"/>
          </a:xfrm>
          <a:prstGeom prst="rect">
            <a:avLst/>
          </a:prstGeom>
          <a:noFill/>
        </p:spPr>
        <p:txBody>
          <a:bodyPr wrap="none" rtlCol="0">
            <a:spAutoFit/>
          </a:bodyPr>
          <a:lstStyle/>
          <a:p>
            <a:pPr algn="ctr"/>
            <a:r>
              <a:rPr lang="en-US" sz="3200" b="1" i="1" dirty="0" smtClean="0"/>
              <a:t>Safe, Efficient &amp; Effective</a:t>
            </a:r>
            <a:endParaRPr lang="en-US" sz="3200" b="1" i="1" dirty="0"/>
          </a:p>
        </p:txBody>
      </p:sp>
      <p:pic>
        <p:nvPicPr>
          <p:cNvPr id="1026" name="Picture 2" descr="C:\Users\John Beichner\Desktop\Dropbox\Aeroseal\Marketing\Aeroseal of Connecticut logo with website, phone number, NO 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0291"/>
            <a:ext cx="6264535" cy="37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09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a:spLocks noGrp="1"/>
          </p:cNvSpPr>
          <p:nvPr>
            <p:ph type="dt" sz="quarter" idx="4294967295"/>
          </p:nvPr>
        </p:nvSpPr>
        <p:spPr>
          <a:xfrm>
            <a:off x="457200" y="6657975"/>
            <a:ext cx="2590800" cy="74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37559B"/>
                </a:solidFill>
                <a:latin typeface="Arial" charset="0"/>
                <a:ea typeface="MS PGothic" pitchFamily="34" charset="-128"/>
              </a:defRPr>
            </a:lvl1pPr>
            <a:lvl2pPr marL="742950" indent="-285750">
              <a:defRPr sz="1200">
                <a:solidFill>
                  <a:srgbClr val="37559B"/>
                </a:solidFill>
                <a:latin typeface="Arial" charset="0"/>
                <a:ea typeface="MS PGothic" pitchFamily="34" charset="-128"/>
              </a:defRPr>
            </a:lvl2pPr>
            <a:lvl3pPr marL="1143000" indent="-228600">
              <a:defRPr sz="1200">
                <a:solidFill>
                  <a:srgbClr val="37559B"/>
                </a:solidFill>
                <a:latin typeface="Arial" charset="0"/>
                <a:ea typeface="MS PGothic" pitchFamily="34" charset="-128"/>
              </a:defRPr>
            </a:lvl3pPr>
            <a:lvl4pPr marL="1600200" indent="-228600">
              <a:defRPr sz="1200">
                <a:solidFill>
                  <a:srgbClr val="37559B"/>
                </a:solidFill>
                <a:latin typeface="Arial" charset="0"/>
                <a:ea typeface="MS PGothic" pitchFamily="34" charset="-128"/>
              </a:defRPr>
            </a:lvl4pPr>
            <a:lvl5pPr marL="2057400" indent="-228600">
              <a:defRPr sz="1200">
                <a:solidFill>
                  <a:srgbClr val="37559B"/>
                </a:solidFill>
                <a:latin typeface="Arial" charset="0"/>
                <a:ea typeface="MS PGothic" pitchFamily="34" charset="-128"/>
              </a:defRPr>
            </a:lvl5pPr>
            <a:lvl6pPr marL="2514600" indent="-228600" eaLnBrk="0" fontAlgn="base" hangingPunct="0">
              <a:spcBef>
                <a:spcPct val="0"/>
              </a:spcBef>
              <a:spcAft>
                <a:spcPct val="0"/>
              </a:spcAft>
              <a:defRPr sz="1200">
                <a:solidFill>
                  <a:srgbClr val="37559B"/>
                </a:solidFill>
                <a:latin typeface="Arial" charset="0"/>
                <a:ea typeface="MS PGothic" pitchFamily="34" charset="-128"/>
              </a:defRPr>
            </a:lvl6pPr>
            <a:lvl7pPr marL="2971800" indent="-228600" eaLnBrk="0" fontAlgn="base" hangingPunct="0">
              <a:spcBef>
                <a:spcPct val="0"/>
              </a:spcBef>
              <a:spcAft>
                <a:spcPct val="0"/>
              </a:spcAft>
              <a:defRPr sz="1200">
                <a:solidFill>
                  <a:srgbClr val="37559B"/>
                </a:solidFill>
                <a:latin typeface="Arial" charset="0"/>
                <a:ea typeface="MS PGothic" pitchFamily="34" charset="-128"/>
              </a:defRPr>
            </a:lvl7pPr>
            <a:lvl8pPr marL="3429000" indent="-228600" eaLnBrk="0" fontAlgn="base" hangingPunct="0">
              <a:spcBef>
                <a:spcPct val="0"/>
              </a:spcBef>
              <a:spcAft>
                <a:spcPct val="0"/>
              </a:spcAft>
              <a:defRPr sz="1200">
                <a:solidFill>
                  <a:srgbClr val="37559B"/>
                </a:solidFill>
                <a:latin typeface="Arial" charset="0"/>
                <a:ea typeface="MS PGothic" pitchFamily="34" charset="-128"/>
              </a:defRPr>
            </a:lvl8pPr>
            <a:lvl9pPr marL="3886200" indent="-228600" eaLnBrk="0" fontAlgn="base" hangingPunct="0">
              <a:spcBef>
                <a:spcPct val="0"/>
              </a:spcBef>
              <a:spcAft>
                <a:spcPct val="0"/>
              </a:spcAft>
              <a:defRPr sz="1200">
                <a:solidFill>
                  <a:srgbClr val="37559B"/>
                </a:solidFill>
                <a:latin typeface="Arial" charset="0"/>
                <a:ea typeface="MS PGothic" pitchFamily="34" charset="-128"/>
              </a:defRPr>
            </a:lvl9pPr>
          </a:lstStyle>
          <a:p>
            <a:endParaRPr lang="en-US" dirty="0" smtClean="0">
              <a:solidFill>
                <a:schemeClr val="tx1"/>
              </a:solidFill>
              <a:latin typeface="Times New Roman" pitchFamily="18" charset="0"/>
            </a:endParaRPr>
          </a:p>
          <a:p>
            <a:endParaRPr lang="en-US" dirty="0" smtClean="0">
              <a:solidFill>
                <a:schemeClr val="tx1"/>
              </a:solidFill>
              <a:latin typeface="Times New Roman" pitchFamily="18" charset="0"/>
            </a:endParaRPr>
          </a:p>
        </p:txBody>
      </p:sp>
      <p:sp>
        <p:nvSpPr>
          <p:cNvPr id="8197" name="Rectangle 2"/>
          <p:cNvSpPr>
            <a:spLocks noGrp="1" noChangeArrowheads="1"/>
          </p:cNvSpPr>
          <p:nvPr>
            <p:ph type="title"/>
          </p:nvPr>
        </p:nvSpPr>
        <p:spPr>
          <a:xfrm>
            <a:off x="654367" y="0"/>
            <a:ext cx="7377113" cy="685800"/>
          </a:xfrm>
          <a:noFill/>
        </p:spPr>
        <p:txBody>
          <a:bodyPr/>
          <a:lstStyle/>
          <a:p>
            <a:pPr algn="l" eaLnBrk="1" hangingPunct="1">
              <a:spcAft>
                <a:spcPct val="10000"/>
              </a:spcAft>
            </a:pPr>
            <a:r>
              <a:rPr lang="en-US" dirty="0" smtClean="0">
                <a:latin typeface="Trebuchet MS" pitchFamily="34" charset="0"/>
              </a:rPr>
              <a:t>Timeline &amp; Recognition</a:t>
            </a:r>
          </a:p>
        </p:txBody>
      </p:sp>
      <p:sp>
        <p:nvSpPr>
          <p:cNvPr id="7" name="Rounded Rectangle 6"/>
          <p:cNvSpPr/>
          <p:nvPr/>
        </p:nvSpPr>
        <p:spPr bwMode="auto">
          <a:xfrm>
            <a:off x="3276600" y="990600"/>
            <a:ext cx="914400" cy="5267763"/>
          </a:xfrm>
          <a:prstGeom prst="roundRect">
            <a:avLst>
              <a:gd name="adj" fmla="val 10000"/>
            </a:avLst>
          </a:prstGeom>
          <a:solidFill>
            <a:srgbClr val="00A4CB"/>
          </a:solidFill>
          <a:ln>
            <a:noFill/>
          </a:ln>
          <a:effectLst/>
          <a:extLst/>
        </p:spPr>
        <p:txBody>
          <a:bodyPr/>
          <a:lstStyle/>
          <a:p>
            <a:pPr>
              <a:defRPr/>
            </a:pPr>
            <a:endParaRPr lang="en-US" sz="1050" dirty="0">
              <a:latin typeface="Trebuchet MS"/>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51260"/>
              </p:ext>
            </p:extLst>
          </p:nvPr>
        </p:nvGraphicFramePr>
        <p:xfrm>
          <a:off x="3338724" y="1168204"/>
          <a:ext cx="822325" cy="4887588"/>
        </p:xfrm>
        <a:graphic>
          <a:graphicData uri="http://schemas.openxmlformats.org/drawingml/2006/table">
            <a:tbl>
              <a:tblPr firstRow="1" bandRow="1">
                <a:tableStyleId>{5C22544A-7EE6-4342-B048-85BDC9FD1C3A}</a:tableStyleId>
              </a:tblPr>
              <a:tblGrid>
                <a:gridCol w="822325"/>
              </a:tblGrid>
              <a:tr h="397452">
                <a:tc>
                  <a:txBody>
                    <a:bodyPr/>
                    <a:lstStyle/>
                    <a:p>
                      <a:pPr algn="ctr"/>
                      <a:r>
                        <a:rPr lang="en-US" sz="2000" b="0" dirty="0" smtClean="0">
                          <a:solidFill>
                            <a:schemeClr val="bg1"/>
                          </a:solidFill>
                        </a:rPr>
                        <a:t>2011</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30128">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2010</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21224">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2007</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65576">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2004</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33728">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2001</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0">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1999</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46232">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1997</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190584">
                <a:tc>
                  <a:txBody>
                    <a:bodyPr/>
                    <a:lstStyle/>
                    <a:p>
                      <a:pPr algn="ctr"/>
                      <a:endParaRPr lang="en-US" sz="1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r h="397452">
                <a:tc>
                  <a:txBody>
                    <a:bodyPr/>
                    <a:lstStyle/>
                    <a:p>
                      <a:pPr algn="ctr"/>
                      <a:r>
                        <a:rPr lang="en-US" sz="2000" b="0" dirty="0" smtClean="0">
                          <a:solidFill>
                            <a:schemeClr val="bg1"/>
                          </a:solidFill>
                        </a:rPr>
                        <a:t>1994</a:t>
                      </a:r>
                      <a:endParaRPr lang="en-US" sz="2000" b="0" dirty="0">
                        <a:solidFill>
                          <a:schemeClr val="bg1"/>
                        </a:solidFill>
                      </a:endParaRPr>
                    </a:p>
                  </a:txBody>
                  <a:tcPr marL="91434" marR="91434" marT="45798" marB="4579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CB"/>
                    </a:solidFill>
                  </a:tcPr>
                </a:tc>
              </a:tr>
            </a:tbl>
          </a:graphicData>
        </a:graphic>
      </p:graphicFrame>
      <p:sp>
        <p:nvSpPr>
          <p:cNvPr id="11" name="TextBox 10"/>
          <p:cNvSpPr txBox="1"/>
          <p:nvPr/>
        </p:nvSpPr>
        <p:spPr>
          <a:xfrm>
            <a:off x="4227963" y="5482518"/>
            <a:ext cx="2362200" cy="830997"/>
          </a:xfrm>
          <a:prstGeom prst="rect">
            <a:avLst/>
          </a:prstGeom>
          <a:noFill/>
        </p:spPr>
        <p:txBody>
          <a:bodyPr wrap="square" rtlCol="0">
            <a:spAutoFit/>
          </a:bodyPr>
          <a:lstStyle/>
          <a:p>
            <a:r>
              <a:rPr lang="en-US" sz="1600" dirty="0" smtClean="0"/>
              <a:t>Patent awarded to Lawrence Berkeley National Laboratory</a:t>
            </a:r>
            <a:endParaRPr lang="en-US" sz="1600" dirty="0"/>
          </a:p>
        </p:txBody>
      </p:sp>
      <p:sp>
        <p:nvSpPr>
          <p:cNvPr id="19" name="TextBox 18"/>
          <p:cNvSpPr txBox="1"/>
          <p:nvPr/>
        </p:nvSpPr>
        <p:spPr>
          <a:xfrm>
            <a:off x="4191000" y="1769091"/>
            <a:ext cx="2590800" cy="584775"/>
          </a:xfrm>
          <a:prstGeom prst="rect">
            <a:avLst/>
          </a:prstGeom>
          <a:noFill/>
        </p:spPr>
        <p:txBody>
          <a:bodyPr wrap="square" rtlCol="0">
            <a:spAutoFit/>
          </a:bodyPr>
          <a:lstStyle/>
          <a:p>
            <a:r>
              <a:rPr lang="en-US" sz="1600" dirty="0" smtClean="0">
                <a:sym typeface="Wingdings" pitchFamily="2" charset="2"/>
              </a:rPr>
              <a:t>JMD Corp acquires Aeroseal from Carrier</a:t>
            </a:r>
            <a:endParaRPr lang="en-US" sz="1600" dirty="0"/>
          </a:p>
        </p:txBody>
      </p:sp>
      <p:sp>
        <p:nvSpPr>
          <p:cNvPr id="26" name="TextBox 25"/>
          <p:cNvSpPr txBox="1"/>
          <p:nvPr/>
        </p:nvSpPr>
        <p:spPr>
          <a:xfrm>
            <a:off x="4192164" y="5044440"/>
            <a:ext cx="1903836" cy="338554"/>
          </a:xfrm>
          <a:prstGeom prst="rect">
            <a:avLst/>
          </a:prstGeom>
          <a:noFill/>
        </p:spPr>
        <p:txBody>
          <a:bodyPr wrap="square" rtlCol="0">
            <a:spAutoFit/>
          </a:bodyPr>
          <a:lstStyle/>
          <a:p>
            <a:r>
              <a:rPr lang="en-US" sz="1600" dirty="0" smtClean="0"/>
              <a:t>Aeroseal founded</a:t>
            </a:r>
            <a:endParaRPr lang="en-US" sz="1600" dirty="0"/>
          </a:p>
        </p:txBody>
      </p:sp>
      <p:sp>
        <p:nvSpPr>
          <p:cNvPr id="29" name="TextBox 28"/>
          <p:cNvSpPr txBox="1"/>
          <p:nvPr/>
        </p:nvSpPr>
        <p:spPr>
          <a:xfrm>
            <a:off x="4222644" y="4378189"/>
            <a:ext cx="2423160" cy="584775"/>
          </a:xfrm>
          <a:prstGeom prst="rect">
            <a:avLst/>
          </a:prstGeom>
          <a:noFill/>
        </p:spPr>
        <p:txBody>
          <a:bodyPr wrap="square" rtlCol="0">
            <a:spAutoFit/>
          </a:bodyPr>
          <a:lstStyle/>
          <a:p>
            <a:r>
              <a:rPr lang="en-US" sz="1600" dirty="0" smtClean="0"/>
              <a:t>First Aeroseal sealing process patent issued</a:t>
            </a:r>
            <a:endParaRPr lang="en-US" sz="1600" dirty="0"/>
          </a:p>
        </p:txBody>
      </p:sp>
      <p:sp>
        <p:nvSpPr>
          <p:cNvPr id="30" name="TextBox 29"/>
          <p:cNvSpPr txBox="1"/>
          <p:nvPr/>
        </p:nvSpPr>
        <p:spPr>
          <a:xfrm>
            <a:off x="4192164" y="3718560"/>
            <a:ext cx="2515764" cy="584775"/>
          </a:xfrm>
          <a:prstGeom prst="rect">
            <a:avLst/>
          </a:prstGeom>
          <a:noFill/>
        </p:spPr>
        <p:txBody>
          <a:bodyPr wrap="square" rtlCol="0">
            <a:spAutoFit/>
          </a:bodyPr>
          <a:lstStyle/>
          <a:p>
            <a:r>
              <a:rPr lang="en-US" sz="1600" dirty="0" smtClean="0"/>
              <a:t>Carrier acquires Aeroseal</a:t>
            </a:r>
          </a:p>
          <a:p>
            <a:r>
              <a:rPr lang="en-US" sz="1600" dirty="0" smtClean="0"/>
              <a:t>10,000 homes sealed</a:t>
            </a:r>
            <a:endParaRPr lang="en-US" sz="1600" dirty="0"/>
          </a:p>
        </p:txBody>
      </p:sp>
      <p:grpSp>
        <p:nvGrpSpPr>
          <p:cNvPr id="5" name="Group 4"/>
          <p:cNvGrpSpPr/>
          <p:nvPr/>
        </p:nvGrpSpPr>
        <p:grpSpPr>
          <a:xfrm>
            <a:off x="914400" y="4837083"/>
            <a:ext cx="2057400" cy="877917"/>
            <a:chOff x="457200" y="3297843"/>
            <a:chExt cx="2057400" cy="877917"/>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297843"/>
              <a:ext cx="1711005" cy="4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57200" y="3714095"/>
              <a:ext cx="2057400" cy="461665"/>
            </a:xfrm>
            <a:prstGeom prst="rect">
              <a:avLst/>
            </a:prstGeom>
            <a:noFill/>
          </p:spPr>
          <p:txBody>
            <a:bodyPr wrap="square" rtlCol="0">
              <a:spAutoFit/>
            </a:bodyPr>
            <a:lstStyle/>
            <a:p>
              <a:pPr algn="ctr"/>
              <a:r>
                <a:rPr lang="en-US" sz="1200" dirty="0" smtClean="0"/>
                <a:t>2002 100 most beneficial technologies in 23 years</a:t>
              </a:r>
              <a:endParaRPr lang="en-US" sz="1200" dirty="0"/>
            </a:p>
          </p:txBody>
        </p:sp>
      </p:grpSp>
      <p:sp>
        <p:nvSpPr>
          <p:cNvPr id="32" name="TextBox 31"/>
          <p:cNvSpPr txBox="1"/>
          <p:nvPr/>
        </p:nvSpPr>
        <p:spPr>
          <a:xfrm>
            <a:off x="4192164" y="3161979"/>
            <a:ext cx="2255520" cy="338554"/>
          </a:xfrm>
          <a:prstGeom prst="rect">
            <a:avLst/>
          </a:prstGeom>
          <a:noFill/>
        </p:spPr>
        <p:txBody>
          <a:bodyPr wrap="square" rtlCol="0">
            <a:spAutoFit/>
          </a:bodyPr>
          <a:lstStyle/>
          <a:p>
            <a:r>
              <a:rPr lang="en-US" sz="1600" b="1" dirty="0" smtClean="0"/>
              <a:t>First commercial job</a:t>
            </a:r>
            <a:endParaRPr lang="en-US" sz="1600" b="1" dirty="0"/>
          </a:p>
        </p:txBody>
      </p:sp>
      <p:sp>
        <p:nvSpPr>
          <p:cNvPr id="34" name="TextBox 33"/>
          <p:cNvSpPr txBox="1"/>
          <p:nvPr/>
        </p:nvSpPr>
        <p:spPr>
          <a:xfrm>
            <a:off x="4215493" y="2387025"/>
            <a:ext cx="2032907" cy="584775"/>
          </a:xfrm>
          <a:prstGeom prst="rect">
            <a:avLst/>
          </a:prstGeom>
          <a:noFill/>
        </p:spPr>
        <p:txBody>
          <a:bodyPr wrap="square" rtlCol="0">
            <a:spAutoFit/>
          </a:bodyPr>
          <a:lstStyle/>
          <a:p>
            <a:r>
              <a:rPr lang="en-US" sz="1600" dirty="0" smtClean="0"/>
              <a:t>Patent issued for non-clogging nozzle</a:t>
            </a:r>
            <a:endParaRPr lang="en-US" sz="1600" dirty="0"/>
          </a:p>
        </p:txBody>
      </p:sp>
      <p:grpSp>
        <p:nvGrpSpPr>
          <p:cNvPr id="6" name="Group 5"/>
          <p:cNvGrpSpPr/>
          <p:nvPr/>
        </p:nvGrpSpPr>
        <p:grpSpPr>
          <a:xfrm>
            <a:off x="1066800" y="3442850"/>
            <a:ext cx="1661160" cy="1352224"/>
            <a:chOff x="7528560" y="3143576"/>
            <a:chExt cx="1661160" cy="1352224"/>
          </a:xfrm>
        </p:grpSpPr>
        <p:pic>
          <p:nvPicPr>
            <p:cNvPr id="27" name="Picture 8" descr="http://pinestraw.com/Images/ThisOldHouse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75376" y="3143576"/>
              <a:ext cx="1399736" cy="89502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7528560" y="4034135"/>
              <a:ext cx="1661160" cy="461665"/>
            </a:xfrm>
            <a:prstGeom prst="rect">
              <a:avLst/>
            </a:prstGeom>
            <a:noFill/>
          </p:spPr>
          <p:txBody>
            <a:bodyPr wrap="square" rtlCol="0">
              <a:spAutoFit/>
            </a:bodyPr>
            <a:lstStyle/>
            <a:p>
              <a:pPr algn="ctr"/>
              <a:r>
                <a:rPr lang="en-US" sz="1200" dirty="0" smtClean="0"/>
                <a:t>2011 best new home product award</a:t>
              </a:r>
              <a:endParaRPr lang="en-US" sz="1200" dirty="0"/>
            </a:p>
          </p:txBody>
        </p:sp>
      </p:grpSp>
      <p:grpSp>
        <p:nvGrpSpPr>
          <p:cNvPr id="10" name="Group 9"/>
          <p:cNvGrpSpPr/>
          <p:nvPr/>
        </p:nvGrpSpPr>
        <p:grpSpPr>
          <a:xfrm>
            <a:off x="1066800" y="5745480"/>
            <a:ext cx="1661160" cy="1135559"/>
            <a:chOff x="7467600" y="5105400"/>
            <a:chExt cx="1661160" cy="1135559"/>
          </a:xfrm>
        </p:grpSpPr>
        <p:pic>
          <p:nvPicPr>
            <p:cNvPr id="820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105400"/>
              <a:ext cx="1399736" cy="88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7467600" y="5963960"/>
              <a:ext cx="1661160" cy="276999"/>
            </a:xfrm>
            <a:prstGeom prst="rect">
              <a:avLst/>
            </a:prstGeom>
            <a:noFill/>
          </p:spPr>
          <p:txBody>
            <a:bodyPr wrap="square" rtlCol="0">
              <a:spAutoFit/>
            </a:bodyPr>
            <a:lstStyle/>
            <a:p>
              <a:pPr algn="ctr"/>
              <a:r>
                <a:rPr lang="en-US" sz="1200" dirty="0" smtClean="0"/>
                <a:t>1996</a:t>
              </a:r>
              <a:endParaRPr lang="en-US" sz="1200" dirty="0"/>
            </a:p>
          </p:txBody>
        </p:sp>
      </p:grpSp>
      <p:grpSp>
        <p:nvGrpSpPr>
          <p:cNvPr id="20" name="Group 19"/>
          <p:cNvGrpSpPr/>
          <p:nvPr/>
        </p:nvGrpSpPr>
        <p:grpSpPr>
          <a:xfrm>
            <a:off x="1143000" y="1205350"/>
            <a:ext cx="1386840" cy="1080650"/>
            <a:chOff x="7543800" y="762000"/>
            <a:chExt cx="1386840" cy="1080650"/>
          </a:xfrm>
        </p:grpSpPr>
        <p:grpSp>
          <p:nvGrpSpPr>
            <p:cNvPr id="3" name="Group 2"/>
            <p:cNvGrpSpPr/>
            <p:nvPr/>
          </p:nvGrpSpPr>
          <p:grpSpPr>
            <a:xfrm>
              <a:off x="7543800" y="762000"/>
              <a:ext cx="1386840" cy="811714"/>
              <a:chOff x="6797040" y="2438400"/>
              <a:chExt cx="1830798" cy="1071562"/>
            </a:xfrm>
          </p:grpSpPr>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0864" y="2438400"/>
                <a:ext cx="1416974"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s://encrypted-tbn0.google.com/images?q=tbn:ANd9GcQxfIZzTpZ0Cp8wSX9pzxTlLuyT1AFdOm-uo7_sZSlcWpoBHdhld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7040" y="2938939"/>
                <a:ext cx="387630" cy="535781"/>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8001000" y="1537951"/>
              <a:ext cx="830580" cy="304699"/>
            </a:xfrm>
            <a:prstGeom prst="rect">
              <a:avLst/>
            </a:prstGeom>
            <a:noFill/>
          </p:spPr>
          <p:txBody>
            <a:bodyPr wrap="square" rtlCol="0">
              <a:spAutoFit/>
            </a:bodyPr>
            <a:lstStyle/>
            <a:p>
              <a:pPr algn="ctr"/>
              <a:r>
                <a:rPr lang="en-US" sz="1200" dirty="0" smtClean="0"/>
                <a:t>2012</a:t>
              </a:r>
              <a:endParaRPr lang="en-US" sz="1200" dirty="0"/>
            </a:p>
          </p:txBody>
        </p:sp>
      </p:grpSp>
      <p:grpSp>
        <p:nvGrpSpPr>
          <p:cNvPr id="21" name="Group 20"/>
          <p:cNvGrpSpPr/>
          <p:nvPr/>
        </p:nvGrpSpPr>
        <p:grpSpPr>
          <a:xfrm>
            <a:off x="1127760" y="2199819"/>
            <a:ext cx="1691640" cy="1152981"/>
            <a:chOff x="533400" y="1225748"/>
            <a:chExt cx="1691640" cy="1152981"/>
          </a:xfrm>
        </p:grpSpPr>
        <p:sp>
          <p:nvSpPr>
            <p:cNvPr id="39" name="TextBox 38"/>
            <p:cNvSpPr txBox="1"/>
            <p:nvPr/>
          </p:nvSpPr>
          <p:spPr>
            <a:xfrm>
              <a:off x="624840" y="2074030"/>
              <a:ext cx="1447800" cy="304699"/>
            </a:xfrm>
            <a:prstGeom prst="rect">
              <a:avLst/>
            </a:prstGeom>
            <a:noFill/>
          </p:spPr>
          <p:txBody>
            <a:bodyPr wrap="square" rtlCol="0">
              <a:spAutoFit/>
            </a:bodyPr>
            <a:lstStyle/>
            <a:p>
              <a:pPr algn="ctr"/>
              <a:r>
                <a:rPr lang="en-US" sz="1200" dirty="0" smtClean="0"/>
                <a:t>2011 EBie award</a:t>
              </a:r>
              <a:endParaRPr lang="en-US" sz="1200" dirty="0"/>
            </a:p>
          </p:txBody>
        </p:sp>
        <p:pic>
          <p:nvPicPr>
            <p:cNvPr id="45" name="Picture 44" descr="Urban Gr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225748"/>
              <a:ext cx="1691640" cy="806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960421" y="533400"/>
            <a:ext cx="1726379" cy="4739640"/>
            <a:chOff x="6705600" y="533400"/>
            <a:chExt cx="2190087" cy="5562600"/>
          </a:xfrm>
        </p:grpSpPr>
        <p:grpSp>
          <p:nvGrpSpPr>
            <p:cNvPr id="25" name="Group 24"/>
            <p:cNvGrpSpPr/>
            <p:nvPr/>
          </p:nvGrpSpPr>
          <p:grpSpPr>
            <a:xfrm>
              <a:off x="7163866" y="3579378"/>
              <a:ext cx="1218134" cy="1373622"/>
              <a:chOff x="7163866" y="4915221"/>
              <a:chExt cx="1218134" cy="1373622"/>
            </a:xfrm>
          </p:grpSpPr>
          <p:pic>
            <p:nvPicPr>
              <p:cNvPr id="48" name="Picture 6" descr="http://t0.gstatic.com/images?q=tbn:ANd9GcSBErvbkx8XfelOrUZxwP-XazQthcclUud3IDwnLilhTm0ag5c9t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3866" y="4915221"/>
                <a:ext cx="1218134" cy="11045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362195" y="6011844"/>
                <a:ext cx="790601" cy="276999"/>
              </a:xfrm>
              <a:prstGeom prst="rect">
                <a:avLst/>
              </a:prstGeom>
              <a:noFill/>
            </p:spPr>
            <p:txBody>
              <a:bodyPr wrap="none" rtlCol="0">
                <a:spAutoFit/>
              </a:bodyPr>
              <a:lstStyle/>
              <a:p>
                <a:r>
                  <a:rPr lang="en-US" sz="1200" dirty="0" smtClean="0"/>
                  <a:t>Certified</a:t>
                </a:r>
                <a:endParaRPr lang="en-US" sz="1200" dirty="0"/>
              </a:p>
            </p:txBody>
          </p:sp>
        </p:grpSp>
        <p:grpSp>
          <p:nvGrpSpPr>
            <p:cNvPr id="33" name="Group 32"/>
            <p:cNvGrpSpPr/>
            <p:nvPr/>
          </p:nvGrpSpPr>
          <p:grpSpPr>
            <a:xfrm>
              <a:off x="6811116" y="2627148"/>
              <a:ext cx="1980910" cy="801852"/>
              <a:chOff x="6811116" y="4113369"/>
              <a:chExt cx="1980910" cy="801852"/>
            </a:xfrm>
          </p:grpSpPr>
          <p:pic>
            <p:nvPicPr>
              <p:cNvPr id="820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1116" y="4113369"/>
                <a:ext cx="1980910" cy="53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6845942" y="4638222"/>
                <a:ext cx="1871025" cy="276999"/>
              </a:xfrm>
              <a:prstGeom prst="rect">
                <a:avLst/>
              </a:prstGeom>
              <a:noFill/>
            </p:spPr>
            <p:txBody>
              <a:bodyPr wrap="none" rtlCol="0">
                <a:spAutoFit/>
              </a:bodyPr>
              <a:lstStyle/>
              <a:p>
                <a:r>
                  <a:rPr lang="en-US" sz="1200" dirty="0" smtClean="0"/>
                  <a:t>Approved energy savings</a:t>
                </a:r>
                <a:endParaRPr lang="en-US" sz="1200" dirty="0"/>
              </a:p>
            </p:txBody>
          </p:sp>
        </p:grpSp>
        <p:grpSp>
          <p:nvGrpSpPr>
            <p:cNvPr id="38" name="Group 37"/>
            <p:cNvGrpSpPr/>
            <p:nvPr/>
          </p:nvGrpSpPr>
          <p:grpSpPr>
            <a:xfrm>
              <a:off x="6705600" y="1609787"/>
              <a:ext cx="2190087" cy="981013"/>
              <a:chOff x="6649113" y="2953586"/>
              <a:chExt cx="2190087" cy="981013"/>
            </a:xfrm>
          </p:grpSpPr>
          <p:grpSp>
            <p:nvGrpSpPr>
              <p:cNvPr id="22" name="Group 21"/>
              <p:cNvGrpSpPr/>
              <p:nvPr/>
            </p:nvGrpSpPr>
            <p:grpSpPr>
              <a:xfrm>
                <a:off x="6934200" y="2953586"/>
                <a:ext cx="1596256" cy="780214"/>
                <a:chOff x="465473" y="1541852"/>
                <a:chExt cx="1896728" cy="927078"/>
              </a:xfrm>
            </p:grpSpPr>
            <p:pic>
              <p:nvPicPr>
                <p:cNvPr id="49" name="Picture 8" descr="PlaNYC | Green Buildings &amp; Energy Efficiency">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46898"/>
                <a:stretch/>
              </p:blipFill>
              <p:spPr bwMode="auto">
                <a:xfrm>
                  <a:off x="465473" y="1541852"/>
                  <a:ext cx="1896728" cy="4476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PlaNYC | Green Buildings &amp; Energy Efficiency">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4382"/>
                <a:stretch/>
              </p:blipFill>
              <p:spPr bwMode="auto">
                <a:xfrm>
                  <a:off x="548640" y="2021255"/>
                  <a:ext cx="1629427" cy="447675"/>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6649113" y="3657600"/>
                <a:ext cx="2190087" cy="276999"/>
              </a:xfrm>
              <a:prstGeom prst="rect">
                <a:avLst/>
              </a:prstGeom>
              <a:noFill/>
            </p:spPr>
            <p:txBody>
              <a:bodyPr wrap="none" rtlCol="0">
                <a:spAutoFit/>
              </a:bodyPr>
              <a:lstStyle/>
              <a:p>
                <a:r>
                  <a:rPr lang="en-US" sz="1200" dirty="0" smtClean="0"/>
                  <a:t>Task force approved measure</a:t>
                </a:r>
                <a:endParaRPr lang="en-US" sz="1200" dirty="0"/>
              </a:p>
            </p:txBody>
          </p:sp>
        </p:grpSp>
        <p:grpSp>
          <p:nvGrpSpPr>
            <p:cNvPr id="40" name="Group 39"/>
            <p:cNvGrpSpPr/>
            <p:nvPr/>
          </p:nvGrpSpPr>
          <p:grpSpPr>
            <a:xfrm>
              <a:off x="6781800" y="533400"/>
              <a:ext cx="1999310" cy="997405"/>
              <a:chOff x="6781800" y="1863777"/>
              <a:chExt cx="1999310" cy="997405"/>
            </a:xfrm>
          </p:grpSpPr>
          <p:pic>
            <p:nvPicPr>
              <p:cNvPr id="47" name="Picture 4" descr="http://www.eere.energy.gov/femp/images/femp_logo_sm.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0" y="1863777"/>
                <a:ext cx="1999310" cy="72702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7362799" y="2584183"/>
                <a:ext cx="790601" cy="276999"/>
              </a:xfrm>
              <a:prstGeom prst="rect">
                <a:avLst/>
              </a:prstGeom>
              <a:noFill/>
            </p:spPr>
            <p:txBody>
              <a:bodyPr wrap="none" rtlCol="0">
                <a:spAutoFit/>
              </a:bodyPr>
              <a:lstStyle/>
              <a:p>
                <a:r>
                  <a:rPr lang="en-US" sz="1200" dirty="0" smtClean="0"/>
                  <a:t>Certified</a:t>
                </a:r>
                <a:endParaRPr lang="en-US" sz="1200" dirty="0"/>
              </a:p>
            </p:txBody>
          </p:sp>
        </p:grpSp>
        <p:grpSp>
          <p:nvGrpSpPr>
            <p:cNvPr id="44" name="Group 43"/>
            <p:cNvGrpSpPr/>
            <p:nvPr/>
          </p:nvGrpSpPr>
          <p:grpSpPr>
            <a:xfrm>
              <a:off x="6934261" y="5053386"/>
              <a:ext cx="1497718" cy="1042614"/>
              <a:chOff x="7010400" y="810548"/>
              <a:chExt cx="1497718" cy="1042614"/>
            </a:xfrm>
          </p:grpSpPr>
          <p:pic>
            <p:nvPicPr>
              <p:cNvPr id="8204"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2594" y="810548"/>
                <a:ext cx="1239406" cy="86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7010400" y="1624237"/>
                <a:ext cx="1497718" cy="228925"/>
              </a:xfrm>
              <a:prstGeom prst="rect">
                <a:avLst/>
              </a:prstGeom>
              <a:noFill/>
            </p:spPr>
            <p:txBody>
              <a:bodyPr wrap="none" rtlCol="0">
                <a:spAutoFit/>
              </a:bodyPr>
              <a:lstStyle/>
              <a:p>
                <a:r>
                  <a:rPr lang="en-US" sz="1200" dirty="0" smtClean="0"/>
                  <a:t>Recognized in 2005</a:t>
                </a:r>
                <a:endParaRPr lang="en-US" sz="1200" dirty="0"/>
              </a:p>
            </p:txBody>
          </p:sp>
        </p:grpSp>
      </p:grpSp>
      <p:sp>
        <p:nvSpPr>
          <p:cNvPr id="51" name="TextBox 50"/>
          <p:cNvSpPr txBox="1"/>
          <p:nvPr/>
        </p:nvSpPr>
        <p:spPr>
          <a:xfrm>
            <a:off x="4233173" y="1119179"/>
            <a:ext cx="2590800" cy="584775"/>
          </a:xfrm>
          <a:prstGeom prst="rect">
            <a:avLst/>
          </a:prstGeom>
          <a:noFill/>
        </p:spPr>
        <p:txBody>
          <a:bodyPr wrap="square" rtlCol="0">
            <a:spAutoFit/>
          </a:bodyPr>
          <a:lstStyle/>
          <a:p>
            <a:r>
              <a:rPr lang="en-US" sz="1600" dirty="0" smtClean="0">
                <a:sym typeface="Wingdings" pitchFamily="2" charset="2"/>
              </a:rPr>
              <a:t>Over 3 Million ft</a:t>
            </a:r>
            <a:r>
              <a:rPr lang="en-US" sz="1600" baseline="30000" dirty="0" smtClean="0">
                <a:sym typeface="Wingdings" pitchFamily="2" charset="2"/>
              </a:rPr>
              <a:t>2</a:t>
            </a:r>
            <a:r>
              <a:rPr lang="en-US" sz="1600" dirty="0" smtClean="0">
                <a:sym typeface="Wingdings" pitchFamily="2" charset="2"/>
              </a:rPr>
              <a:t> of Commercial Space Sealed</a:t>
            </a:r>
            <a:endParaRPr lang="en-US" sz="1600" dirty="0"/>
          </a:p>
        </p:txBody>
      </p:sp>
    </p:spTree>
    <p:extLst>
      <p:ext uri="{BB962C8B-B14F-4D97-AF65-F5344CB8AC3E}">
        <p14:creationId xmlns:p14="http://schemas.microsoft.com/office/powerpoint/2010/main" val="122707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54367" y="0"/>
            <a:ext cx="7377113" cy="685800"/>
          </a:xfrm>
          <a:noFill/>
        </p:spPr>
        <p:txBody>
          <a:bodyPr/>
          <a:lstStyle/>
          <a:p>
            <a:pPr algn="l" eaLnBrk="1" hangingPunct="1">
              <a:spcAft>
                <a:spcPct val="10000"/>
              </a:spcAft>
            </a:pPr>
            <a:r>
              <a:rPr lang="en-US" dirty="0" smtClean="0">
                <a:latin typeface="Trebuchet MS" pitchFamily="34" charset="0"/>
              </a:rPr>
              <a:t>Overview of </a:t>
            </a:r>
            <a:r>
              <a:rPr lang="en-US" dirty="0" smtClean="0">
                <a:latin typeface="Trebuchet MS" pitchFamily="34" charset="0"/>
              </a:rPr>
              <a:t>Application Steps</a:t>
            </a:r>
            <a:endParaRPr lang="en-US" dirty="0" smtClean="0">
              <a:latin typeface="Trebuchet MS" pitchFamily="34" charset="0"/>
            </a:endParaRPr>
          </a:p>
        </p:txBody>
      </p:sp>
      <p:sp>
        <p:nvSpPr>
          <p:cNvPr id="5" name="Rectangle 3"/>
          <p:cNvSpPr txBox="1">
            <a:spLocks noChangeArrowheads="1"/>
          </p:cNvSpPr>
          <p:nvPr/>
        </p:nvSpPr>
        <p:spPr bwMode="auto">
          <a:xfrm>
            <a:off x="762000" y="1475506"/>
            <a:ext cx="38885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rtlCol="0" anchor="t" anchorCtr="0" compatLnSpc="1">
            <a:prstTxWarp prst="textNoShape">
              <a:avLst/>
            </a:prstTxWarp>
            <a:normAutofit/>
          </a:bodyPr>
          <a:lstStyle>
            <a:lvl1pPr marL="342900" indent="-342900" algn="l" rtl="0" fontAlgn="base">
              <a:lnSpc>
                <a:spcPct val="110000"/>
              </a:lnSpc>
              <a:spcBef>
                <a:spcPct val="0"/>
              </a:spcBef>
              <a:spcAft>
                <a:spcPct val="20000"/>
              </a:spcAft>
              <a:defRPr sz="2400">
                <a:solidFill>
                  <a:schemeClr val="tx1"/>
                </a:solidFill>
                <a:latin typeface="+mn-lt"/>
                <a:ea typeface="+mn-ea"/>
                <a:cs typeface="+mn-cs"/>
              </a:defRPr>
            </a:lvl1pPr>
            <a:lvl2pPr marL="742950" indent="-285750" algn="l" rtl="0" fontAlgn="base">
              <a:lnSpc>
                <a:spcPct val="110000"/>
              </a:lnSpc>
              <a:spcBef>
                <a:spcPct val="0"/>
              </a:spcBef>
              <a:spcAft>
                <a:spcPct val="20000"/>
              </a:spcAft>
              <a:buFont typeface="Wingdings" pitchFamily="2" charset="2"/>
              <a:buChar char="Ø"/>
              <a:defRPr sz="2000">
                <a:solidFill>
                  <a:schemeClr val="tx1"/>
                </a:solidFill>
                <a:latin typeface="+mn-lt"/>
              </a:defRPr>
            </a:lvl2pPr>
            <a:lvl3pPr marL="1143000" indent="-228600" algn="l" rtl="0" fontAlgn="base">
              <a:lnSpc>
                <a:spcPct val="110000"/>
              </a:lnSpc>
              <a:spcBef>
                <a:spcPct val="0"/>
              </a:spcBef>
              <a:spcAft>
                <a:spcPct val="20000"/>
              </a:spcAft>
              <a:buSzPct val="80000"/>
              <a:buFont typeface="Trebuchet MS" pitchFamily="34" charset="0"/>
              <a:buChar char="-"/>
              <a:defRPr>
                <a:solidFill>
                  <a:schemeClr val="tx1"/>
                </a:solidFill>
                <a:latin typeface="+mn-lt"/>
              </a:defRPr>
            </a:lvl3pPr>
            <a:lvl4pPr marL="1600200" indent="-228600" algn="l" rtl="0" fontAlgn="base">
              <a:spcBef>
                <a:spcPct val="20000"/>
              </a:spcBef>
              <a:spcAft>
                <a:spcPct val="0"/>
              </a:spcAft>
              <a:buSzPct val="40000"/>
              <a:buFont typeface="Marlett" pitchFamily="2" charset="2"/>
              <a:buChar char="g"/>
              <a:defRPr sz="2400">
                <a:solidFill>
                  <a:srgbClr val="37559B"/>
                </a:solidFill>
                <a:latin typeface="+mj-lt"/>
              </a:defRPr>
            </a:lvl4pPr>
            <a:lvl5pPr marL="2057400" indent="-228600" algn="l" rtl="0" fontAlgn="base">
              <a:spcBef>
                <a:spcPct val="20000"/>
              </a:spcBef>
              <a:spcAft>
                <a:spcPct val="0"/>
              </a:spcAft>
              <a:buChar char="»"/>
              <a:defRPr sz="2400">
                <a:solidFill>
                  <a:srgbClr val="37559B"/>
                </a:solidFill>
                <a:latin typeface="+mj-lt"/>
              </a:defRPr>
            </a:lvl5pPr>
            <a:lvl6pPr marL="2514600" indent="-228600" algn="l" rtl="0" fontAlgn="base">
              <a:spcBef>
                <a:spcPct val="20000"/>
              </a:spcBef>
              <a:spcAft>
                <a:spcPct val="0"/>
              </a:spcAft>
              <a:buChar char="»"/>
              <a:defRPr sz="2400">
                <a:solidFill>
                  <a:srgbClr val="37559B"/>
                </a:solidFill>
                <a:latin typeface="+mj-lt"/>
              </a:defRPr>
            </a:lvl6pPr>
            <a:lvl7pPr marL="2971800" indent="-228600" algn="l" rtl="0" fontAlgn="base">
              <a:spcBef>
                <a:spcPct val="20000"/>
              </a:spcBef>
              <a:spcAft>
                <a:spcPct val="0"/>
              </a:spcAft>
              <a:buChar char="»"/>
              <a:defRPr sz="2400">
                <a:solidFill>
                  <a:srgbClr val="37559B"/>
                </a:solidFill>
                <a:latin typeface="+mj-lt"/>
              </a:defRPr>
            </a:lvl7pPr>
            <a:lvl8pPr marL="3429000" indent="-228600" algn="l" rtl="0" fontAlgn="base">
              <a:spcBef>
                <a:spcPct val="20000"/>
              </a:spcBef>
              <a:spcAft>
                <a:spcPct val="0"/>
              </a:spcAft>
              <a:buChar char="»"/>
              <a:defRPr sz="2400">
                <a:solidFill>
                  <a:srgbClr val="37559B"/>
                </a:solidFill>
                <a:latin typeface="+mj-lt"/>
              </a:defRPr>
            </a:lvl8pPr>
            <a:lvl9pPr marL="3886200" indent="-228600" algn="l" rtl="0" fontAlgn="base">
              <a:spcBef>
                <a:spcPct val="20000"/>
              </a:spcBef>
              <a:spcAft>
                <a:spcPct val="0"/>
              </a:spcAft>
              <a:buChar char="»"/>
              <a:defRPr sz="2400">
                <a:solidFill>
                  <a:srgbClr val="37559B"/>
                </a:solidFill>
                <a:latin typeface="+mj-lt"/>
              </a:defRPr>
            </a:lvl9pPr>
          </a:lstStyle>
          <a:p>
            <a:pPr marL="457200" indent="-457200">
              <a:lnSpc>
                <a:spcPct val="100000"/>
              </a:lnSpc>
              <a:spcAft>
                <a:spcPts val="1600"/>
              </a:spcAft>
              <a:buClr>
                <a:schemeClr val="tx1"/>
              </a:buClr>
              <a:buFont typeface="+mj-lt"/>
              <a:buAutoNum type="arabicPeriod"/>
              <a:defRPr/>
            </a:pPr>
            <a:r>
              <a:rPr lang="en-US" sz="2000" dirty="0" smtClean="0"/>
              <a:t>Connect equipment</a:t>
            </a:r>
          </a:p>
          <a:p>
            <a:pPr marL="457200" indent="-457200">
              <a:lnSpc>
                <a:spcPct val="100000"/>
              </a:lnSpc>
              <a:spcAft>
                <a:spcPts val="1600"/>
              </a:spcAft>
              <a:buClr>
                <a:schemeClr val="tx1"/>
              </a:buClr>
              <a:buFont typeface="+mj-lt"/>
              <a:buAutoNum type="arabicPeriod"/>
              <a:defRPr/>
            </a:pPr>
            <a:r>
              <a:rPr lang="en-US" sz="2000" dirty="0" smtClean="0"/>
              <a:t>Isolate  Air Handlers</a:t>
            </a:r>
          </a:p>
          <a:p>
            <a:pPr marL="457200" indent="-457200">
              <a:lnSpc>
                <a:spcPct val="100000"/>
              </a:lnSpc>
              <a:spcAft>
                <a:spcPts val="1600"/>
              </a:spcAft>
              <a:buClr>
                <a:schemeClr val="tx1"/>
              </a:buClr>
              <a:buFont typeface="+mj-lt"/>
              <a:buAutoNum type="arabicPeriod"/>
              <a:defRPr/>
            </a:pPr>
            <a:r>
              <a:rPr lang="en-US" sz="2000" dirty="0" smtClean="0"/>
              <a:t>Block registers</a:t>
            </a:r>
          </a:p>
          <a:p>
            <a:pPr marL="457200" indent="-457200">
              <a:lnSpc>
                <a:spcPct val="100000"/>
              </a:lnSpc>
              <a:spcAft>
                <a:spcPts val="1600"/>
              </a:spcAft>
              <a:buClr>
                <a:schemeClr val="tx1"/>
              </a:buClr>
              <a:buFont typeface="+mj-lt"/>
              <a:buAutoNum type="arabicPeriod"/>
              <a:defRPr/>
            </a:pPr>
            <a:r>
              <a:rPr lang="en-US" sz="2000" dirty="0" smtClean="0"/>
              <a:t>Pre-Seal:  Benchmark</a:t>
            </a:r>
          </a:p>
          <a:p>
            <a:pPr marL="457200" indent="-457200">
              <a:lnSpc>
                <a:spcPct val="100000"/>
              </a:lnSpc>
              <a:spcAft>
                <a:spcPts val="1600"/>
              </a:spcAft>
              <a:buClr>
                <a:schemeClr val="tx1"/>
              </a:buClr>
              <a:buFont typeface="+mj-lt"/>
              <a:buAutoNum type="arabicPeriod"/>
              <a:defRPr/>
            </a:pPr>
            <a:r>
              <a:rPr lang="en-US" sz="2000" dirty="0" smtClean="0"/>
              <a:t>Seal: Inject sealant </a:t>
            </a:r>
          </a:p>
          <a:p>
            <a:pPr marL="457200" indent="-457200">
              <a:lnSpc>
                <a:spcPct val="100000"/>
              </a:lnSpc>
              <a:spcAft>
                <a:spcPts val="1600"/>
              </a:spcAft>
              <a:buClr>
                <a:schemeClr val="tx1"/>
              </a:buClr>
              <a:buFont typeface="+mj-lt"/>
              <a:buAutoNum type="arabicPeriod"/>
              <a:defRPr/>
            </a:pPr>
            <a:r>
              <a:rPr lang="en-US" sz="2000" dirty="0" smtClean="0"/>
              <a:t>Post-Seal: Measure final leakage</a:t>
            </a:r>
          </a:p>
          <a:p>
            <a:pPr marL="457200" indent="-457200">
              <a:lnSpc>
                <a:spcPct val="100000"/>
              </a:lnSpc>
              <a:spcAft>
                <a:spcPts val="1600"/>
              </a:spcAft>
              <a:buClr>
                <a:schemeClr val="tx1"/>
              </a:buClr>
              <a:buFont typeface="+mj-lt"/>
              <a:buAutoNum type="arabicPeriod"/>
              <a:defRPr/>
            </a:pPr>
            <a:r>
              <a:rPr lang="en-US" sz="2000" dirty="0" smtClean="0"/>
              <a:t>Present certificate</a:t>
            </a:r>
          </a:p>
        </p:txBody>
      </p:sp>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595" y="838200"/>
            <a:ext cx="507380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7325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523" y="1676400"/>
            <a:ext cx="4115277" cy="308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0"/>
            <a:ext cx="2092239" cy="584775"/>
          </a:xfrm>
          <a:prstGeom prst="rect">
            <a:avLst/>
          </a:prstGeom>
          <a:noFill/>
        </p:spPr>
        <p:txBody>
          <a:bodyPr wrap="none" rtlCol="0">
            <a:spAutoFit/>
          </a:bodyPr>
          <a:lstStyle/>
          <a:p>
            <a:r>
              <a:rPr lang="en-US" sz="3200" b="1" dirty="0" smtClean="0"/>
              <a:t>Execution</a:t>
            </a:r>
            <a:endParaRPr lang="en-US" sz="1400" b="1" dirty="0"/>
          </a:p>
        </p:txBody>
      </p:sp>
      <p:pic>
        <p:nvPicPr>
          <p:cNvPr id="9" name="Picture 3" descr="C:\Users\RickPapetti\AppData\Local\Microsoft\Windows\Temporary Internet Files\Content.IE5\LPY16WM3\Aerosol 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3660088" cy="548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391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82000" cy="457200"/>
          </a:xfrm>
        </p:spPr>
        <p:txBody>
          <a:bodyPr/>
          <a:lstStyle/>
          <a:p>
            <a:r>
              <a:rPr lang="en-US" dirty="0" smtClean="0"/>
              <a:t>Certificate of Completion</a:t>
            </a:r>
            <a:endParaRPr lang="en-US" dirty="0"/>
          </a:p>
        </p:txBody>
      </p:sp>
      <p:sp>
        <p:nvSpPr>
          <p:cNvPr id="8" name="TextBox 7"/>
          <p:cNvSpPr txBox="1"/>
          <p:nvPr/>
        </p:nvSpPr>
        <p:spPr>
          <a:xfrm>
            <a:off x="5029201" y="1869281"/>
            <a:ext cx="3573924" cy="2769989"/>
          </a:xfrm>
          <a:prstGeom prst="rect">
            <a:avLst/>
          </a:prstGeom>
          <a:noFill/>
          <a:ln>
            <a:noFill/>
          </a:ln>
        </p:spPr>
        <p:txBody>
          <a:bodyPr wrap="square" rtlCol="0">
            <a:spAutoFit/>
          </a:bodyPr>
          <a:lstStyle/>
          <a:p>
            <a:pPr algn="ctr"/>
            <a:r>
              <a:rPr lang="en-US" sz="1600" dirty="0" smtClean="0">
                <a:solidFill>
                  <a:srgbClr val="000000"/>
                </a:solidFill>
              </a:rPr>
              <a:t>When we arrived</a:t>
            </a:r>
          </a:p>
          <a:p>
            <a:pPr algn="ctr"/>
            <a:r>
              <a:rPr lang="en-US" b="1" dirty="0" smtClean="0">
                <a:solidFill>
                  <a:srgbClr val="000000"/>
                </a:solidFill>
              </a:rPr>
              <a:t>YOUR DUCTS HAD:</a:t>
            </a:r>
            <a:endParaRPr lang="en-US" dirty="0">
              <a:solidFill>
                <a:srgbClr val="000000"/>
              </a:solidFill>
            </a:endParaRPr>
          </a:p>
          <a:p>
            <a:pPr algn="ctr"/>
            <a:r>
              <a:rPr lang="en-US" b="1" dirty="0" smtClean="0">
                <a:solidFill>
                  <a:srgbClr val="CC0000"/>
                </a:solidFill>
              </a:rPr>
              <a:t>3,317 CFM </a:t>
            </a:r>
            <a:r>
              <a:rPr lang="en-US" sz="1600" dirty="0" smtClean="0">
                <a:solidFill>
                  <a:srgbClr val="000000"/>
                </a:solidFill>
              </a:rPr>
              <a:t>of Leakage equivalent </a:t>
            </a:r>
          </a:p>
          <a:p>
            <a:pPr algn="ctr"/>
            <a:endParaRPr lang="en-US" sz="1600" dirty="0">
              <a:solidFill>
                <a:srgbClr val="000000"/>
              </a:solidFill>
            </a:endParaRPr>
          </a:p>
          <a:p>
            <a:pPr algn="ctr"/>
            <a:r>
              <a:rPr lang="en-US" sz="1600" dirty="0" smtClean="0">
                <a:solidFill>
                  <a:srgbClr val="000000"/>
                </a:solidFill>
              </a:rPr>
              <a:t>After we finished</a:t>
            </a:r>
          </a:p>
          <a:p>
            <a:pPr algn="ctr"/>
            <a:r>
              <a:rPr lang="en-US" b="1" dirty="0" smtClean="0">
                <a:solidFill>
                  <a:srgbClr val="00CC99">
                    <a:lumMod val="50000"/>
                  </a:srgbClr>
                </a:solidFill>
              </a:rPr>
              <a:t>YOUR DUCTS HAVE</a:t>
            </a:r>
          </a:p>
          <a:p>
            <a:pPr algn="ctr"/>
            <a:r>
              <a:rPr lang="en-US" b="1" dirty="0" smtClean="0">
                <a:solidFill>
                  <a:srgbClr val="00CC99">
                    <a:lumMod val="50000"/>
                  </a:srgbClr>
                </a:solidFill>
              </a:rPr>
              <a:t>178 CFM </a:t>
            </a:r>
            <a:r>
              <a:rPr lang="en-US" sz="1600" dirty="0" smtClean="0">
                <a:solidFill>
                  <a:srgbClr val="000000"/>
                </a:solidFill>
              </a:rPr>
              <a:t>of Leakage equivalent </a:t>
            </a:r>
            <a:endParaRPr lang="en-US" dirty="0" smtClean="0">
              <a:solidFill>
                <a:srgbClr val="000000"/>
              </a:solidFill>
            </a:endParaRPr>
          </a:p>
          <a:p>
            <a:pPr algn="ctr"/>
            <a:endParaRPr lang="en-US" dirty="0">
              <a:solidFill>
                <a:srgbClr val="000000"/>
              </a:solidFill>
            </a:endParaRPr>
          </a:p>
          <a:p>
            <a:pPr algn="ctr"/>
            <a:r>
              <a:rPr lang="en-US" sz="1600" dirty="0" smtClean="0">
                <a:solidFill>
                  <a:srgbClr val="000000"/>
                </a:solidFill>
              </a:rPr>
              <a:t>This corresponds to a</a:t>
            </a:r>
            <a:r>
              <a:rPr lang="en-US" sz="1600" b="1" dirty="0" smtClean="0">
                <a:solidFill>
                  <a:srgbClr val="000000"/>
                </a:solidFill>
              </a:rPr>
              <a:t> </a:t>
            </a:r>
            <a:r>
              <a:rPr lang="en-US" b="1" dirty="0" smtClean="0">
                <a:solidFill>
                  <a:srgbClr val="0D457D"/>
                </a:solidFill>
              </a:rPr>
              <a:t>95% </a:t>
            </a:r>
          </a:p>
          <a:p>
            <a:pPr algn="ctr"/>
            <a:r>
              <a:rPr lang="en-US" b="1" dirty="0" smtClean="0">
                <a:solidFill>
                  <a:srgbClr val="0D457D"/>
                </a:solidFill>
              </a:rPr>
              <a:t>Reduction</a:t>
            </a:r>
            <a:r>
              <a:rPr lang="en-US" b="1" dirty="0" smtClean="0">
                <a:solidFill>
                  <a:srgbClr val="000000"/>
                </a:solidFill>
              </a:rPr>
              <a:t> </a:t>
            </a:r>
            <a:r>
              <a:rPr lang="en-US" sz="1600" dirty="0" smtClean="0">
                <a:solidFill>
                  <a:srgbClr val="000000"/>
                </a:solidFill>
              </a:rPr>
              <a:t>in Duct Leakage </a:t>
            </a:r>
            <a:endParaRPr lang="en-US" sz="1600" dirty="0">
              <a:solidFill>
                <a:srgbClr val="000000"/>
              </a:solidFill>
            </a:endParaRPr>
          </a:p>
        </p:txBody>
      </p:sp>
      <p:grpSp>
        <p:nvGrpSpPr>
          <p:cNvPr id="5" name="Group 4"/>
          <p:cNvGrpSpPr/>
          <p:nvPr/>
        </p:nvGrpSpPr>
        <p:grpSpPr>
          <a:xfrm>
            <a:off x="976393" y="1331048"/>
            <a:ext cx="4052807" cy="4688752"/>
            <a:chOff x="912359" y="1245704"/>
            <a:chExt cx="4052807" cy="4688752"/>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5" t="514" r="511" b="564"/>
            <a:stretch/>
          </p:blipFill>
          <p:spPr bwMode="auto">
            <a:xfrm>
              <a:off x="1015063" y="1307592"/>
              <a:ext cx="3861737" cy="46268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912359" y="1245704"/>
              <a:ext cx="4052807" cy="4688752"/>
            </a:xfrm>
            <a:prstGeom prst="rect">
              <a:avLst/>
            </a:prstGeom>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7559B"/>
                </a:solidFill>
                <a:effectLst/>
                <a:latin typeface="Arial" pitchFamily="34" charset="0"/>
              </a:endParaRPr>
            </a:p>
          </p:txBody>
        </p:sp>
      </p:grpSp>
    </p:spTree>
    <p:extLst>
      <p:ext uri="{BB962C8B-B14F-4D97-AF65-F5344CB8AC3E}">
        <p14:creationId xmlns:p14="http://schemas.microsoft.com/office/powerpoint/2010/main" val="63082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82000" cy="457200"/>
          </a:xfrm>
        </p:spPr>
        <p:txBody>
          <a:bodyPr/>
          <a:lstStyle/>
          <a:p>
            <a:r>
              <a:rPr lang="en-US" dirty="0" smtClean="0"/>
              <a:t>Sealant FAQs</a:t>
            </a:r>
            <a:endParaRPr lang="en-US" dirty="0"/>
          </a:p>
        </p:txBody>
      </p:sp>
      <p:sp>
        <p:nvSpPr>
          <p:cNvPr id="3" name="Content Placeholder 2"/>
          <p:cNvSpPr>
            <a:spLocks noGrp="1"/>
          </p:cNvSpPr>
          <p:nvPr>
            <p:ph idx="1"/>
          </p:nvPr>
        </p:nvSpPr>
        <p:spPr>
          <a:xfrm>
            <a:off x="1371600" y="1295400"/>
            <a:ext cx="6934200" cy="4800600"/>
          </a:xfrm>
        </p:spPr>
        <p:txBody>
          <a:bodyPr>
            <a:normAutofit fontScale="92500" lnSpcReduction="20000"/>
          </a:bodyPr>
          <a:lstStyle/>
          <a:p>
            <a:pPr marL="285750" indent="-285750">
              <a:buFont typeface="Wingdings" panose="05000000000000000000" pitchFamily="2" charset="2"/>
              <a:buChar char="ü"/>
            </a:pPr>
            <a:r>
              <a:rPr lang="en-US" sz="2000" dirty="0" smtClean="0"/>
              <a:t>Vinyl Acetate Polymer</a:t>
            </a:r>
          </a:p>
          <a:p>
            <a:pPr lvl="1">
              <a:lnSpc>
                <a:spcPct val="100000"/>
              </a:lnSpc>
              <a:spcAft>
                <a:spcPts val="1800"/>
              </a:spcAft>
            </a:pPr>
            <a:r>
              <a:rPr lang="en-US" sz="1700" dirty="0" smtClean="0"/>
              <a:t>Base for chewing gum, hair spray and water-based paints</a:t>
            </a:r>
          </a:p>
          <a:p>
            <a:pPr lvl="1">
              <a:lnSpc>
                <a:spcPct val="100000"/>
              </a:lnSpc>
              <a:spcAft>
                <a:spcPts val="1800"/>
              </a:spcAft>
            </a:pPr>
            <a:r>
              <a:rPr lang="en-US" sz="1700" dirty="0" smtClean="0"/>
              <a:t>Remains Rubbery</a:t>
            </a:r>
          </a:p>
          <a:p>
            <a:pPr marL="285750" indent="-285750">
              <a:buFont typeface="Wingdings" panose="05000000000000000000" pitchFamily="2" charset="2"/>
              <a:buChar char="ü"/>
            </a:pPr>
            <a:r>
              <a:rPr lang="en-US" sz="2000" dirty="0" smtClean="0"/>
              <a:t>Certified in accordance with UL 1381 for:</a:t>
            </a:r>
          </a:p>
          <a:p>
            <a:pPr lvl="1">
              <a:lnSpc>
                <a:spcPct val="100000"/>
              </a:lnSpc>
              <a:spcAft>
                <a:spcPts val="1800"/>
              </a:spcAft>
            </a:pPr>
            <a:r>
              <a:rPr lang="en-US" sz="1700" dirty="0" smtClean="0"/>
              <a:t>Surface Burning</a:t>
            </a:r>
          </a:p>
          <a:p>
            <a:pPr lvl="1">
              <a:lnSpc>
                <a:spcPct val="100000"/>
              </a:lnSpc>
              <a:spcAft>
                <a:spcPts val="1800"/>
              </a:spcAft>
            </a:pPr>
            <a:r>
              <a:rPr lang="en-US" sz="1700" dirty="0" smtClean="0"/>
              <a:t>Mold Growth and Humidity</a:t>
            </a:r>
          </a:p>
          <a:p>
            <a:pPr lvl="1">
              <a:lnSpc>
                <a:spcPct val="100000"/>
              </a:lnSpc>
              <a:spcAft>
                <a:spcPts val="1800"/>
              </a:spcAft>
            </a:pPr>
            <a:r>
              <a:rPr lang="en-US" sz="1700" dirty="0" smtClean="0"/>
              <a:t>Interior Duct Burning</a:t>
            </a:r>
          </a:p>
          <a:p>
            <a:pPr lvl="1">
              <a:lnSpc>
                <a:spcPct val="100000"/>
              </a:lnSpc>
              <a:spcAft>
                <a:spcPts val="1800"/>
              </a:spcAft>
            </a:pPr>
            <a:r>
              <a:rPr lang="en-US" sz="1700" dirty="0" smtClean="0"/>
              <a:t>Leakage reduction </a:t>
            </a:r>
          </a:p>
          <a:p>
            <a:pPr lvl="1">
              <a:lnSpc>
                <a:spcPct val="100000"/>
              </a:lnSpc>
              <a:spcAft>
                <a:spcPts val="1800"/>
              </a:spcAft>
            </a:pPr>
            <a:r>
              <a:rPr lang="en-US" sz="1700" dirty="0" smtClean="0"/>
              <a:t>Durability </a:t>
            </a:r>
          </a:p>
          <a:p>
            <a:pPr marL="285750" indent="-285750">
              <a:buFont typeface="Wingdings" panose="05000000000000000000" pitchFamily="2" charset="2"/>
              <a:buChar char="ü"/>
            </a:pPr>
            <a:r>
              <a:rPr lang="en-US" sz="2000" dirty="0" smtClean="0"/>
              <a:t>Low VOC Content</a:t>
            </a:r>
          </a:p>
          <a:p>
            <a:pPr marL="285750" indent="-285750">
              <a:buFont typeface="Wingdings" panose="05000000000000000000" pitchFamily="2" charset="2"/>
              <a:buChar char="ü"/>
            </a:pPr>
            <a:r>
              <a:rPr lang="en-US" sz="2000" dirty="0" smtClean="0"/>
              <a:t>2 hours to cure</a:t>
            </a:r>
          </a:p>
          <a:p>
            <a:pPr marL="285750" indent="-285750">
              <a:buFont typeface="Wingdings" panose="05000000000000000000" pitchFamily="2" charset="2"/>
              <a:buChar char="ü"/>
            </a:pPr>
            <a:r>
              <a:rPr lang="en-US" sz="2000" dirty="0" smtClean="0"/>
              <a:t>3-year </a:t>
            </a:r>
            <a:r>
              <a:rPr lang="en-US" sz="2000" dirty="0" smtClean="0"/>
              <a:t>guarantee</a:t>
            </a:r>
            <a:endParaRPr lang="en-US" sz="1800" dirty="0" smtClean="0"/>
          </a:p>
        </p:txBody>
      </p:sp>
      <p:pic>
        <p:nvPicPr>
          <p:cNvPr id="5" name="Picture 4" descr="photo (10).JPG"/>
          <p:cNvPicPr>
            <a:picLocks noChangeAspect="1"/>
          </p:cNvPicPr>
          <p:nvPr/>
        </p:nvPicPr>
        <p:blipFill rotWithShape="1">
          <a:blip r:embed="rId2" cstate="print">
            <a:extLst>
              <a:ext uri="{28A0092B-C50C-407E-A947-70E740481C1C}">
                <a14:useLocalDpi xmlns:a14="http://schemas.microsoft.com/office/drawing/2010/main" val="0"/>
              </a:ext>
            </a:extLst>
          </a:blip>
          <a:srcRect t="1" b="-5636"/>
          <a:stretch/>
        </p:blipFill>
        <p:spPr bwMode="auto">
          <a:xfrm>
            <a:off x="5105400" y="2971800"/>
            <a:ext cx="1685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392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82000" cy="457200"/>
          </a:xfrm>
        </p:spPr>
        <p:txBody>
          <a:bodyPr/>
          <a:lstStyle/>
          <a:p>
            <a:r>
              <a:rPr lang="en-US" dirty="0" smtClean="0"/>
              <a:t>Application FAQs</a:t>
            </a:r>
            <a:endParaRPr lang="en-US" dirty="0"/>
          </a:p>
        </p:txBody>
      </p:sp>
      <p:sp>
        <p:nvSpPr>
          <p:cNvPr id="7" name="TextBox 6"/>
          <p:cNvSpPr txBox="1"/>
          <p:nvPr/>
        </p:nvSpPr>
        <p:spPr>
          <a:xfrm>
            <a:off x="609600" y="1109276"/>
            <a:ext cx="6858000" cy="5062924"/>
          </a:xfrm>
          <a:prstGeom prst="rect">
            <a:avLst/>
          </a:prstGeom>
          <a:noFill/>
        </p:spPr>
        <p:txBody>
          <a:bodyPr wrap="square" rtlCol="0">
            <a:spAutoFit/>
          </a:bodyPr>
          <a:lstStyle/>
          <a:p>
            <a:pPr marL="285750" indent="-285750">
              <a:buFont typeface="Wingdings" panose="05000000000000000000" pitchFamily="2" charset="2"/>
              <a:buChar char="ü"/>
            </a:pPr>
            <a:r>
              <a:rPr lang="en-US" sz="1900" dirty="0" smtClean="0"/>
              <a:t>Seals gaps up to 5/8” span</a:t>
            </a:r>
          </a:p>
          <a:p>
            <a:pPr marL="285750" indent="-285750">
              <a:buFont typeface="Wingdings" panose="05000000000000000000" pitchFamily="2" charset="2"/>
              <a:buChar char="ü"/>
            </a:pPr>
            <a:endParaRPr lang="en-US" sz="1900" dirty="0"/>
          </a:p>
          <a:p>
            <a:pPr marL="285750" indent="-285750">
              <a:buFont typeface="Wingdings" panose="05000000000000000000" pitchFamily="2" charset="2"/>
              <a:buChar char="ü"/>
            </a:pPr>
            <a:r>
              <a:rPr lang="en-US" sz="1900" dirty="0" smtClean="0"/>
              <a:t>No duct cleaning required prior to application (unless build-up in duct is &gt;1/8”)</a:t>
            </a:r>
          </a:p>
          <a:p>
            <a:pPr marL="285750" indent="-285750">
              <a:buFont typeface="Wingdings" panose="05000000000000000000" pitchFamily="2" charset="2"/>
              <a:buChar char="ü"/>
            </a:pPr>
            <a:endParaRPr lang="en-US" sz="1900" dirty="0"/>
          </a:p>
          <a:p>
            <a:pPr marL="285750" indent="-285750">
              <a:buFont typeface="Wingdings" panose="05000000000000000000" pitchFamily="2" charset="2"/>
              <a:buChar char="ü"/>
            </a:pPr>
            <a:r>
              <a:rPr lang="en-US" sz="1900" dirty="0" smtClean="0"/>
              <a:t>Can be used with lined, sheetrock or masonry ducts</a:t>
            </a:r>
          </a:p>
          <a:p>
            <a:pPr marL="285750" indent="-285750"/>
            <a:endParaRPr lang="en-US" sz="1900" dirty="0"/>
          </a:p>
          <a:p>
            <a:pPr marL="285750" indent="-285750">
              <a:buFont typeface="Wingdings" panose="05000000000000000000" pitchFamily="2" charset="2"/>
              <a:buChar char="ü"/>
            </a:pPr>
            <a:r>
              <a:rPr lang="en-US" sz="1900" dirty="0" smtClean="0"/>
              <a:t>No need to remove dampers</a:t>
            </a:r>
          </a:p>
          <a:p>
            <a:pPr marL="285750" indent="-285750">
              <a:buFont typeface="Wingdings" panose="05000000000000000000" pitchFamily="2" charset="2"/>
              <a:buChar char="ü"/>
            </a:pPr>
            <a:endParaRPr lang="en-US" sz="1900" dirty="0"/>
          </a:p>
          <a:p>
            <a:pPr marL="285750" indent="-285750">
              <a:buFont typeface="Wingdings" panose="05000000000000000000" pitchFamily="2" charset="2"/>
              <a:buChar char="ü"/>
            </a:pPr>
            <a:r>
              <a:rPr lang="en-US" sz="1900" dirty="0" smtClean="0"/>
              <a:t>Must isolate equipment (VAV, fans, units, coils) from sealant stream</a:t>
            </a:r>
          </a:p>
          <a:p>
            <a:pPr marL="285750" indent="-285750">
              <a:buFont typeface="Wingdings" panose="05000000000000000000" pitchFamily="2" charset="2"/>
              <a:buChar char="ü"/>
            </a:pPr>
            <a:endParaRPr lang="en-US" sz="1900" dirty="0" smtClean="0"/>
          </a:p>
          <a:p>
            <a:pPr marL="285750" indent="-285750">
              <a:buFont typeface="Wingdings" panose="05000000000000000000" pitchFamily="2" charset="2"/>
              <a:buChar char="ü"/>
            </a:pPr>
            <a:r>
              <a:rPr lang="en-US" sz="1900" dirty="0" smtClean="0"/>
              <a:t>Must cover smoke detectors</a:t>
            </a:r>
          </a:p>
          <a:p>
            <a:pPr marL="285750" indent="-285750">
              <a:buFont typeface="Wingdings" panose="05000000000000000000" pitchFamily="2" charset="2"/>
              <a:buChar char="ü"/>
            </a:pPr>
            <a:endParaRPr lang="en-US" sz="1900" dirty="0" smtClean="0"/>
          </a:p>
          <a:p>
            <a:pPr marL="285750" indent="-285750">
              <a:buFont typeface="Wingdings" panose="05000000000000000000" pitchFamily="2" charset="2"/>
              <a:buChar char="ü"/>
            </a:pPr>
            <a:r>
              <a:rPr lang="en-US" sz="1900" dirty="0" smtClean="0"/>
              <a:t>Best applied when spaces are unoccupied and technicians have full access to rooms and areas to monitor sealing process</a:t>
            </a:r>
            <a:endParaRPr lang="en-US" sz="1900" dirty="0"/>
          </a:p>
        </p:txBody>
      </p:sp>
    </p:spTree>
    <p:extLst>
      <p:ext uri="{BB962C8B-B14F-4D97-AF65-F5344CB8AC3E}">
        <p14:creationId xmlns:p14="http://schemas.microsoft.com/office/powerpoint/2010/main" val="39030379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57200" y="152400"/>
            <a:ext cx="16002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10" name="Rectangle 9"/>
          <p:cNvSpPr/>
          <p:nvPr/>
        </p:nvSpPr>
        <p:spPr bwMode="auto">
          <a:xfrm>
            <a:off x="1295400" y="381000"/>
            <a:ext cx="1371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8" name="Title 1"/>
          <p:cNvSpPr>
            <a:spLocks noGrp="1"/>
          </p:cNvSpPr>
          <p:nvPr>
            <p:ph type="title"/>
          </p:nvPr>
        </p:nvSpPr>
        <p:spPr>
          <a:xfrm>
            <a:off x="655320" y="-14357"/>
            <a:ext cx="8077200" cy="684917"/>
          </a:xfrm>
        </p:spPr>
        <p:txBody>
          <a:bodyPr/>
          <a:lstStyle/>
          <a:p>
            <a:r>
              <a:rPr lang="en-US" dirty="0" smtClean="0"/>
              <a:t>Installation Examples</a:t>
            </a:r>
            <a:endParaRPr lang="en-US" dirty="0"/>
          </a:p>
        </p:txBody>
      </p:sp>
      <p:sp>
        <p:nvSpPr>
          <p:cNvPr id="11" name="AutoShape 5"/>
          <p:cNvSpPr>
            <a:spLocks noChangeArrowheads="1"/>
          </p:cNvSpPr>
          <p:nvPr/>
        </p:nvSpPr>
        <p:spPr bwMode="auto">
          <a:xfrm>
            <a:off x="741220" y="1170705"/>
            <a:ext cx="3924300" cy="1738750"/>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 name="AutoShape 5"/>
          <p:cNvSpPr>
            <a:spLocks noChangeArrowheads="1"/>
          </p:cNvSpPr>
          <p:nvPr/>
        </p:nvSpPr>
        <p:spPr bwMode="auto">
          <a:xfrm>
            <a:off x="741220" y="3013360"/>
            <a:ext cx="3924300" cy="1738750"/>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6" name="AutoShape 5"/>
          <p:cNvSpPr>
            <a:spLocks noChangeArrowheads="1"/>
          </p:cNvSpPr>
          <p:nvPr/>
        </p:nvSpPr>
        <p:spPr bwMode="auto">
          <a:xfrm>
            <a:off x="4822075" y="1170705"/>
            <a:ext cx="3924300" cy="1738750"/>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7" name="AutoShape 5"/>
          <p:cNvSpPr>
            <a:spLocks noChangeArrowheads="1"/>
          </p:cNvSpPr>
          <p:nvPr/>
        </p:nvSpPr>
        <p:spPr bwMode="auto">
          <a:xfrm>
            <a:off x="4832465" y="4838998"/>
            <a:ext cx="3924300" cy="1333202"/>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0" name="TextBox 19"/>
          <p:cNvSpPr txBox="1"/>
          <p:nvPr/>
        </p:nvSpPr>
        <p:spPr>
          <a:xfrm>
            <a:off x="762000" y="1087575"/>
            <a:ext cx="3903520" cy="1800493"/>
          </a:xfrm>
          <a:prstGeom prst="rect">
            <a:avLst/>
          </a:prstGeom>
          <a:noFill/>
        </p:spPr>
        <p:txBody>
          <a:bodyPr wrap="square" rtlCol="0">
            <a:spAutoFit/>
          </a:bodyPr>
          <a:lstStyle/>
          <a:p>
            <a:pPr>
              <a:lnSpc>
                <a:spcPct val="150000"/>
              </a:lnSpc>
            </a:pPr>
            <a:r>
              <a:rPr lang="en-US" b="1" dirty="0" smtClean="0"/>
              <a:t>Healthcare</a:t>
            </a:r>
            <a:endParaRPr lang="en-US" sz="900" b="1" dirty="0" smtClean="0"/>
          </a:p>
          <a:p>
            <a:pPr>
              <a:lnSpc>
                <a:spcPct val="150000"/>
              </a:lnSpc>
            </a:pPr>
            <a:r>
              <a:rPr lang="en-US" sz="1400" dirty="0" smtClean="0"/>
              <a:t>University </a:t>
            </a:r>
            <a:r>
              <a:rPr lang="en-US" sz="1400" dirty="0"/>
              <a:t>of </a:t>
            </a:r>
            <a:r>
              <a:rPr lang="en-US" sz="1400" dirty="0" smtClean="0"/>
              <a:t>Ottawa </a:t>
            </a:r>
            <a:r>
              <a:rPr lang="en-US" sz="1400" dirty="0"/>
              <a:t>Heart </a:t>
            </a:r>
            <a:r>
              <a:rPr lang="en-US" sz="1400" dirty="0" smtClean="0"/>
              <a:t>Research</a:t>
            </a:r>
            <a:r>
              <a:rPr lang="en-US" sz="1400" dirty="0"/>
              <a:t> </a:t>
            </a:r>
            <a:r>
              <a:rPr lang="en-US" sz="1400" dirty="0" smtClean="0"/>
              <a:t>Institute</a:t>
            </a:r>
          </a:p>
          <a:p>
            <a:pPr>
              <a:lnSpc>
                <a:spcPct val="150000"/>
              </a:lnSpc>
            </a:pPr>
            <a:r>
              <a:rPr lang="en-US" sz="1400" dirty="0"/>
              <a:t>Roudebush VA Hospital </a:t>
            </a:r>
            <a:endParaRPr lang="en-US" sz="1400" dirty="0" smtClean="0"/>
          </a:p>
          <a:p>
            <a:pPr>
              <a:lnSpc>
                <a:spcPct val="150000"/>
              </a:lnSpc>
            </a:pPr>
            <a:r>
              <a:rPr lang="en-US" sz="1400" dirty="0" smtClean="0"/>
              <a:t>Mayo Clinic</a:t>
            </a:r>
          </a:p>
          <a:p>
            <a:pPr>
              <a:lnSpc>
                <a:spcPct val="150000"/>
              </a:lnSpc>
            </a:pPr>
            <a:r>
              <a:rPr lang="en-US" sz="1400" dirty="0"/>
              <a:t>California Pacific / Sutter </a:t>
            </a:r>
            <a:r>
              <a:rPr lang="en-US" sz="1400" dirty="0" smtClean="0"/>
              <a:t>Health Hospital</a:t>
            </a:r>
            <a:endParaRPr lang="en-US" sz="1400" dirty="0"/>
          </a:p>
        </p:txBody>
      </p:sp>
      <p:sp>
        <p:nvSpPr>
          <p:cNvPr id="31" name="TextBox 30"/>
          <p:cNvSpPr txBox="1"/>
          <p:nvPr/>
        </p:nvSpPr>
        <p:spPr>
          <a:xfrm>
            <a:off x="762000" y="4876800"/>
            <a:ext cx="3903520" cy="1154162"/>
          </a:xfrm>
          <a:prstGeom prst="rect">
            <a:avLst/>
          </a:prstGeom>
          <a:noFill/>
        </p:spPr>
        <p:txBody>
          <a:bodyPr wrap="square" rtlCol="0">
            <a:spAutoFit/>
          </a:bodyPr>
          <a:lstStyle/>
          <a:p>
            <a:pPr>
              <a:lnSpc>
                <a:spcPct val="150000"/>
              </a:lnSpc>
            </a:pPr>
            <a:r>
              <a:rPr lang="en-US" b="1" dirty="0" smtClean="0"/>
              <a:t>Multi-Family / Office Bldg.</a:t>
            </a:r>
            <a:endParaRPr lang="en-US" sz="900" b="1" dirty="0" smtClean="0"/>
          </a:p>
          <a:p>
            <a:pPr>
              <a:lnSpc>
                <a:spcPct val="150000"/>
              </a:lnSpc>
            </a:pPr>
            <a:r>
              <a:rPr lang="en-US" sz="1400" dirty="0" smtClean="0"/>
              <a:t>Met-Life Bldg.</a:t>
            </a:r>
          </a:p>
          <a:p>
            <a:pPr>
              <a:lnSpc>
                <a:spcPct val="150000"/>
              </a:lnSpc>
            </a:pPr>
            <a:r>
              <a:rPr lang="en-US" sz="1400" dirty="0" smtClean="0"/>
              <a:t>Hyundai HQ</a:t>
            </a:r>
          </a:p>
        </p:txBody>
      </p:sp>
      <p:sp>
        <p:nvSpPr>
          <p:cNvPr id="32" name="TextBox 31"/>
          <p:cNvSpPr txBox="1"/>
          <p:nvPr/>
        </p:nvSpPr>
        <p:spPr>
          <a:xfrm>
            <a:off x="4939145" y="2951617"/>
            <a:ext cx="3903520" cy="1800493"/>
          </a:xfrm>
          <a:prstGeom prst="rect">
            <a:avLst/>
          </a:prstGeom>
          <a:noFill/>
        </p:spPr>
        <p:txBody>
          <a:bodyPr wrap="square" rtlCol="0">
            <a:spAutoFit/>
          </a:bodyPr>
          <a:lstStyle/>
          <a:p>
            <a:pPr>
              <a:lnSpc>
                <a:spcPct val="150000"/>
              </a:lnSpc>
            </a:pPr>
            <a:r>
              <a:rPr lang="en-US" b="1" dirty="0"/>
              <a:t>Higher</a:t>
            </a:r>
            <a:r>
              <a:rPr lang="en-US" sz="1400" b="1" dirty="0"/>
              <a:t> </a:t>
            </a:r>
            <a:r>
              <a:rPr lang="en-US" b="1" dirty="0"/>
              <a:t>Education</a:t>
            </a:r>
          </a:p>
          <a:p>
            <a:pPr>
              <a:lnSpc>
                <a:spcPct val="150000"/>
              </a:lnSpc>
            </a:pPr>
            <a:r>
              <a:rPr lang="en-US" sz="1400" dirty="0"/>
              <a:t>Ohio State </a:t>
            </a:r>
            <a:r>
              <a:rPr lang="en-US" sz="1400" dirty="0" smtClean="0"/>
              <a:t>University</a:t>
            </a:r>
            <a:endParaRPr lang="en-US" sz="1400" dirty="0"/>
          </a:p>
          <a:p>
            <a:pPr>
              <a:lnSpc>
                <a:spcPct val="150000"/>
              </a:lnSpc>
            </a:pPr>
            <a:r>
              <a:rPr lang="en-US" sz="1400" dirty="0" smtClean="0"/>
              <a:t>Princeton University</a:t>
            </a:r>
            <a:endParaRPr lang="en-US" sz="1400" dirty="0"/>
          </a:p>
          <a:p>
            <a:pPr>
              <a:lnSpc>
                <a:spcPct val="150000"/>
              </a:lnSpc>
            </a:pPr>
            <a:r>
              <a:rPr lang="en-US" sz="1400" dirty="0"/>
              <a:t>Syracuse </a:t>
            </a:r>
            <a:r>
              <a:rPr lang="en-US" sz="1400" dirty="0" smtClean="0"/>
              <a:t>University</a:t>
            </a:r>
            <a:endParaRPr lang="en-US" sz="1400" dirty="0"/>
          </a:p>
          <a:p>
            <a:pPr>
              <a:lnSpc>
                <a:spcPct val="150000"/>
              </a:lnSpc>
            </a:pPr>
            <a:r>
              <a:rPr lang="en-US" sz="1400" dirty="0" smtClean="0"/>
              <a:t>UC Davis</a:t>
            </a:r>
            <a:endParaRPr lang="en-US" sz="1400" dirty="0"/>
          </a:p>
        </p:txBody>
      </p:sp>
      <p:sp>
        <p:nvSpPr>
          <p:cNvPr id="37" name="AutoShape 5"/>
          <p:cNvSpPr>
            <a:spLocks noChangeArrowheads="1"/>
          </p:cNvSpPr>
          <p:nvPr/>
        </p:nvSpPr>
        <p:spPr bwMode="auto">
          <a:xfrm>
            <a:off x="775855" y="4862940"/>
            <a:ext cx="3924300" cy="1309260"/>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38" name="TextBox 37"/>
          <p:cNvSpPr txBox="1"/>
          <p:nvPr/>
        </p:nvSpPr>
        <p:spPr>
          <a:xfrm>
            <a:off x="762000" y="3048000"/>
            <a:ext cx="3903520" cy="1800493"/>
          </a:xfrm>
          <a:prstGeom prst="rect">
            <a:avLst/>
          </a:prstGeom>
          <a:noFill/>
        </p:spPr>
        <p:txBody>
          <a:bodyPr wrap="square" rtlCol="0">
            <a:spAutoFit/>
          </a:bodyPr>
          <a:lstStyle/>
          <a:p>
            <a:pPr>
              <a:lnSpc>
                <a:spcPct val="150000"/>
              </a:lnSpc>
            </a:pPr>
            <a:r>
              <a:rPr lang="en-US" b="1" dirty="0" smtClean="0"/>
              <a:t>Military</a:t>
            </a:r>
            <a:endParaRPr lang="en-US" sz="900" b="1" dirty="0" smtClean="0"/>
          </a:p>
          <a:p>
            <a:pPr>
              <a:lnSpc>
                <a:spcPct val="150000"/>
              </a:lnSpc>
            </a:pPr>
            <a:r>
              <a:rPr lang="en-US" sz="1400" dirty="0"/>
              <a:t>Camp </a:t>
            </a:r>
            <a:r>
              <a:rPr lang="en-US" sz="1400" dirty="0" smtClean="0"/>
              <a:t>LeJeune  </a:t>
            </a:r>
            <a:endParaRPr lang="en-US" sz="1400" dirty="0"/>
          </a:p>
          <a:p>
            <a:pPr>
              <a:lnSpc>
                <a:spcPct val="150000"/>
              </a:lnSpc>
            </a:pPr>
            <a:r>
              <a:rPr lang="en-US" sz="1400" dirty="0" smtClean="0"/>
              <a:t>NavAir Command Center</a:t>
            </a:r>
            <a:endParaRPr lang="en-US" sz="1400" dirty="0"/>
          </a:p>
          <a:p>
            <a:pPr>
              <a:lnSpc>
                <a:spcPct val="150000"/>
              </a:lnSpc>
            </a:pPr>
            <a:r>
              <a:rPr lang="en-US" sz="1400" dirty="0"/>
              <a:t>Newport Naval Training School </a:t>
            </a:r>
          </a:p>
          <a:p>
            <a:pPr>
              <a:lnSpc>
                <a:spcPct val="150000"/>
              </a:lnSpc>
            </a:pPr>
            <a:r>
              <a:rPr lang="en-US" sz="1400" dirty="0" smtClean="0"/>
              <a:t>Fort Jackson</a:t>
            </a:r>
            <a:endParaRPr lang="en-US" sz="1400" dirty="0"/>
          </a:p>
        </p:txBody>
      </p:sp>
      <p:sp>
        <p:nvSpPr>
          <p:cNvPr id="15" name="TextBox 14"/>
          <p:cNvSpPr txBox="1"/>
          <p:nvPr/>
        </p:nvSpPr>
        <p:spPr>
          <a:xfrm>
            <a:off x="4842855" y="4752110"/>
            <a:ext cx="3913910" cy="1477328"/>
          </a:xfrm>
          <a:prstGeom prst="rect">
            <a:avLst/>
          </a:prstGeom>
          <a:noFill/>
        </p:spPr>
        <p:txBody>
          <a:bodyPr wrap="square" rtlCol="0">
            <a:spAutoFit/>
          </a:bodyPr>
          <a:lstStyle/>
          <a:p>
            <a:pPr>
              <a:lnSpc>
                <a:spcPct val="150000"/>
              </a:lnSpc>
            </a:pPr>
            <a:r>
              <a:rPr lang="en-US" b="1" dirty="0" smtClean="0"/>
              <a:t>Critical Applications</a:t>
            </a:r>
            <a:endParaRPr lang="en-US" sz="900" b="1" dirty="0" smtClean="0"/>
          </a:p>
          <a:p>
            <a:pPr>
              <a:lnSpc>
                <a:spcPct val="150000"/>
              </a:lnSpc>
            </a:pPr>
            <a:r>
              <a:rPr lang="en-US" sz="1400" dirty="0" smtClean="0"/>
              <a:t>Cleveland Art Museum</a:t>
            </a:r>
          </a:p>
          <a:p>
            <a:pPr>
              <a:lnSpc>
                <a:spcPct val="150000"/>
              </a:lnSpc>
            </a:pPr>
            <a:r>
              <a:rPr lang="en-US" sz="1400" dirty="0" smtClean="0"/>
              <a:t>U.S. House of Representatives</a:t>
            </a:r>
          </a:p>
          <a:p>
            <a:pPr>
              <a:lnSpc>
                <a:spcPct val="150000"/>
              </a:lnSpc>
            </a:pPr>
            <a:r>
              <a:rPr lang="en-US" sz="1400" dirty="0" smtClean="0"/>
              <a:t>Deep Panuke Oil Platform</a:t>
            </a:r>
            <a:endParaRPr lang="en-US" sz="1400" dirty="0"/>
          </a:p>
        </p:txBody>
      </p:sp>
      <p:sp>
        <p:nvSpPr>
          <p:cNvPr id="18" name="AutoShape 5"/>
          <p:cNvSpPr>
            <a:spLocks noChangeArrowheads="1"/>
          </p:cNvSpPr>
          <p:nvPr/>
        </p:nvSpPr>
        <p:spPr bwMode="auto">
          <a:xfrm>
            <a:off x="4822075" y="3013360"/>
            <a:ext cx="3924300" cy="1738750"/>
          </a:xfrm>
          <a:prstGeom prst="roundRect">
            <a:avLst>
              <a:gd name="adj" fmla="val 932"/>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9" name="TextBox 18"/>
          <p:cNvSpPr txBox="1"/>
          <p:nvPr/>
        </p:nvSpPr>
        <p:spPr>
          <a:xfrm>
            <a:off x="4887881" y="1094498"/>
            <a:ext cx="3903520" cy="1800493"/>
          </a:xfrm>
          <a:prstGeom prst="rect">
            <a:avLst/>
          </a:prstGeom>
          <a:noFill/>
        </p:spPr>
        <p:txBody>
          <a:bodyPr wrap="square" rtlCol="0">
            <a:spAutoFit/>
          </a:bodyPr>
          <a:lstStyle/>
          <a:p>
            <a:pPr>
              <a:lnSpc>
                <a:spcPct val="150000"/>
              </a:lnSpc>
            </a:pPr>
            <a:r>
              <a:rPr lang="en-US" b="1" dirty="0" smtClean="0"/>
              <a:t>Healthcare </a:t>
            </a:r>
          </a:p>
          <a:p>
            <a:pPr>
              <a:lnSpc>
                <a:spcPct val="150000"/>
              </a:lnSpc>
            </a:pPr>
            <a:r>
              <a:rPr lang="en-US" sz="1400" dirty="0" smtClean="0"/>
              <a:t>Nemours Children Hospital</a:t>
            </a:r>
          </a:p>
          <a:p>
            <a:pPr>
              <a:lnSpc>
                <a:spcPct val="150000"/>
              </a:lnSpc>
            </a:pPr>
            <a:r>
              <a:rPr lang="en-US" sz="1400" dirty="0" smtClean="0"/>
              <a:t>Winthrop Hospital </a:t>
            </a:r>
          </a:p>
          <a:p>
            <a:pPr>
              <a:lnSpc>
                <a:spcPct val="150000"/>
              </a:lnSpc>
            </a:pPr>
            <a:r>
              <a:rPr lang="en-US" sz="1400" dirty="0" smtClean="0"/>
              <a:t>New York University Hospital</a:t>
            </a:r>
          </a:p>
          <a:p>
            <a:pPr>
              <a:lnSpc>
                <a:spcPct val="150000"/>
              </a:lnSpc>
            </a:pPr>
            <a:r>
              <a:rPr lang="en-US" sz="1400" dirty="0" smtClean="0"/>
              <a:t>Arzanah Medical Complex, Abu Dhabi</a:t>
            </a:r>
          </a:p>
        </p:txBody>
      </p:sp>
    </p:spTree>
    <p:extLst>
      <p:ext uri="{BB962C8B-B14F-4D97-AF65-F5344CB8AC3E}">
        <p14:creationId xmlns:p14="http://schemas.microsoft.com/office/powerpoint/2010/main" val="2640706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4571372"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76200"/>
            <a:ext cx="8382000" cy="523220"/>
          </a:xfrm>
          <a:prstGeom prst="rect">
            <a:avLst/>
          </a:prstGeom>
          <a:noFill/>
        </p:spPr>
        <p:txBody>
          <a:bodyPr wrap="square" rtlCol="0">
            <a:spAutoFit/>
          </a:bodyPr>
          <a:lstStyle/>
          <a:p>
            <a:r>
              <a:rPr lang="en-US" sz="2800" b="1" dirty="0" smtClean="0"/>
              <a:t>Healthcare – University of Ottawa Heart Institute</a:t>
            </a:r>
            <a:endParaRPr lang="en-US" sz="2800" b="1" dirty="0"/>
          </a:p>
        </p:txBody>
      </p:sp>
      <p:sp>
        <p:nvSpPr>
          <p:cNvPr id="8" name="TextBox 7"/>
          <p:cNvSpPr txBox="1"/>
          <p:nvPr/>
        </p:nvSpPr>
        <p:spPr>
          <a:xfrm>
            <a:off x="5410200" y="1693727"/>
            <a:ext cx="3581400" cy="2031325"/>
          </a:xfrm>
          <a:prstGeom prst="rect">
            <a:avLst/>
          </a:prstGeom>
          <a:noFill/>
        </p:spPr>
        <p:txBody>
          <a:bodyPr wrap="square" rtlCol="0">
            <a:spAutoFit/>
          </a:bodyPr>
          <a:lstStyle/>
          <a:p>
            <a:r>
              <a:rPr lang="en-US" dirty="0" smtClean="0"/>
              <a:t>Canada’s largest cardio-vascular health center</a:t>
            </a:r>
          </a:p>
          <a:p>
            <a:endParaRPr lang="en-US" dirty="0"/>
          </a:p>
          <a:p>
            <a:r>
              <a:rPr lang="en-US" b="1" i="1" dirty="0" smtClean="0"/>
              <a:t>Issue: </a:t>
            </a:r>
            <a:r>
              <a:rPr lang="en-US" dirty="0" smtClean="0"/>
              <a:t>Lab exhaust leaks causing radioactive isotope migration</a:t>
            </a:r>
          </a:p>
          <a:p>
            <a:endParaRPr lang="en-US" dirty="0"/>
          </a:p>
          <a:p>
            <a:r>
              <a:rPr lang="en-US" b="1" i="1" dirty="0" smtClean="0"/>
              <a:t>Result: </a:t>
            </a:r>
            <a:r>
              <a:rPr lang="en-US" dirty="0" smtClean="0"/>
              <a:t>94% reduction in leakage</a:t>
            </a:r>
            <a:endParaRPr lang="en-US" dirty="0"/>
          </a:p>
        </p:txBody>
      </p:sp>
      <p:sp>
        <p:nvSpPr>
          <p:cNvPr id="10" name="TextBox 9"/>
          <p:cNvSpPr txBox="1"/>
          <p:nvPr/>
        </p:nvSpPr>
        <p:spPr>
          <a:xfrm>
            <a:off x="685800" y="4876800"/>
            <a:ext cx="6934200" cy="646331"/>
          </a:xfrm>
          <a:prstGeom prst="rect">
            <a:avLst/>
          </a:prstGeom>
          <a:noFill/>
        </p:spPr>
        <p:txBody>
          <a:bodyPr wrap="square" rtlCol="0">
            <a:spAutoFit/>
          </a:bodyPr>
          <a:lstStyle/>
          <a:p>
            <a:r>
              <a:rPr lang="en-US" dirty="0" smtClean="0"/>
              <a:t>“The positive impact that Aerosealing the shaft had on system performance was </a:t>
            </a:r>
            <a:r>
              <a:rPr lang="en-US" u="sng" dirty="0" smtClean="0"/>
              <a:t>clear and immediate.”</a:t>
            </a:r>
            <a:endParaRPr lang="en-US" u="sng" dirty="0"/>
          </a:p>
        </p:txBody>
      </p:sp>
      <p:sp>
        <p:nvSpPr>
          <p:cNvPr id="11" name="TextBox 10"/>
          <p:cNvSpPr txBox="1"/>
          <p:nvPr/>
        </p:nvSpPr>
        <p:spPr>
          <a:xfrm>
            <a:off x="4343400" y="5638800"/>
            <a:ext cx="2355132" cy="646331"/>
          </a:xfrm>
          <a:prstGeom prst="rect">
            <a:avLst/>
          </a:prstGeom>
          <a:noFill/>
        </p:spPr>
        <p:txBody>
          <a:bodyPr wrap="none" rtlCol="0">
            <a:spAutoFit/>
          </a:bodyPr>
          <a:lstStyle/>
          <a:p>
            <a:r>
              <a:rPr lang="en-US" i="1" dirty="0" smtClean="0"/>
              <a:t>Michele Emond,</a:t>
            </a:r>
          </a:p>
          <a:p>
            <a:r>
              <a:rPr lang="en-US" i="1" dirty="0" smtClean="0"/>
              <a:t>University of Ottawa</a:t>
            </a:r>
            <a:endParaRPr lang="en-US" i="1" dirty="0"/>
          </a:p>
        </p:txBody>
      </p:sp>
    </p:spTree>
    <p:extLst>
      <p:ext uri="{BB962C8B-B14F-4D97-AF65-F5344CB8AC3E}">
        <p14:creationId xmlns:p14="http://schemas.microsoft.com/office/powerpoint/2010/main" val="3663729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609600" y="76200"/>
            <a:ext cx="8001000" cy="523220"/>
          </a:xfrm>
          <a:prstGeom prst="rect">
            <a:avLst/>
          </a:prstGeom>
          <a:noFill/>
        </p:spPr>
        <p:txBody>
          <a:bodyPr wrap="square" rtlCol="0">
            <a:spAutoFit/>
          </a:bodyPr>
          <a:lstStyle/>
          <a:p>
            <a:r>
              <a:rPr lang="en-US" sz="2800" b="1" dirty="0" smtClean="0"/>
              <a:t>Healthcare - Arzanah Medical Complex</a:t>
            </a:r>
            <a:endParaRPr lang="en-US" sz="2800" b="1" dirty="0"/>
          </a:p>
        </p:txBody>
      </p:sp>
      <p:sp>
        <p:nvSpPr>
          <p:cNvPr id="8" name="TextBox 7"/>
          <p:cNvSpPr txBox="1"/>
          <p:nvPr/>
        </p:nvSpPr>
        <p:spPr>
          <a:xfrm>
            <a:off x="5638800" y="1371600"/>
            <a:ext cx="3048000" cy="2585323"/>
          </a:xfrm>
          <a:prstGeom prst="rect">
            <a:avLst/>
          </a:prstGeom>
          <a:noFill/>
        </p:spPr>
        <p:txBody>
          <a:bodyPr wrap="square" rtlCol="0">
            <a:spAutoFit/>
          </a:bodyPr>
          <a:lstStyle/>
          <a:p>
            <a:r>
              <a:rPr lang="en-US" dirty="0" smtClean="0"/>
              <a:t>New LEED Gold 220,000 sqft medical complex</a:t>
            </a:r>
          </a:p>
          <a:p>
            <a:endParaRPr lang="en-US" dirty="0"/>
          </a:p>
          <a:p>
            <a:r>
              <a:rPr lang="en-US" b="1" i="1" dirty="0" smtClean="0"/>
              <a:t>Issue: </a:t>
            </a:r>
            <a:r>
              <a:rPr lang="en-US" dirty="0" smtClean="0"/>
              <a:t>Supply and return air duct leakage exceeded specifications</a:t>
            </a:r>
          </a:p>
          <a:p>
            <a:endParaRPr lang="en-US" dirty="0"/>
          </a:p>
          <a:p>
            <a:r>
              <a:rPr lang="en-US" b="1" i="1" dirty="0" smtClean="0"/>
              <a:t>Result: </a:t>
            </a:r>
            <a:r>
              <a:rPr lang="en-US" dirty="0" smtClean="0"/>
              <a:t>94% reduction in leakage</a:t>
            </a:r>
            <a:endParaRPr lang="en-US" dirty="0"/>
          </a:p>
        </p:txBody>
      </p:sp>
      <p:sp>
        <p:nvSpPr>
          <p:cNvPr id="10" name="TextBox 9"/>
          <p:cNvSpPr txBox="1"/>
          <p:nvPr/>
        </p:nvSpPr>
        <p:spPr>
          <a:xfrm>
            <a:off x="545714" y="4800600"/>
            <a:ext cx="7302886" cy="923330"/>
          </a:xfrm>
          <a:prstGeom prst="rect">
            <a:avLst/>
          </a:prstGeom>
          <a:noFill/>
        </p:spPr>
        <p:txBody>
          <a:bodyPr wrap="square" rtlCol="0">
            <a:spAutoFit/>
          </a:bodyPr>
          <a:lstStyle/>
          <a:p>
            <a:r>
              <a:rPr lang="en-US" dirty="0" smtClean="0"/>
              <a:t>“Aeroseal proved </a:t>
            </a:r>
            <a:r>
              <a:rPr lang="en-US" b="1" i="1" u="sng" dirty="0" smtClean="0"/>
              <a:t>safe for use </a:t>
            </a:r>
            <a:r>
              <a:rPr lang="en-US" dirty="0" smtClean="0"/>
              <a:t>even in a hospital. Aeroseal was so effective at eliminating leaks, That we decided to expand the project to include The building’s entire HVAC system.”</a:t>
            </a:r>
            <a:endParaRPr lang="en-US" dirty="0"/>
          </a:p>
        </p:txBody>
      </p:sp>
      <p:sp>
        <p:nvSpPr>
          <p:cNvPr id="11" name="TextBox 10"/>
          <p:cNvSpPr txBox="1"/>
          <p:nvPr/>
        </p:nvSpPr>
        <p:spPr>
          <a:xfrm>
            <a:off x="3810000" y="5791200"/>
            <a:ext cx="1994457" cy="646331"/>
          </a:xfrm>
          <a:prstGeom prst="rect">
            <a:avLst/>
          </a:prstGeom>
          <a:noFill/>
        </p:spPr>
        <p:txBody>
          <a:bodyPr wrap="none" rtlCol="0">
            <a:spAutoFit/>
          </a:bodyPr>
          <a:lstStyle/>
          <a:p>
            <a:r>
              <a:rPr lang="en-US" i="1" dirty="0" smtClean="0"/>
              <a:t>Gus Heber</a:t>
            </a:r>
          </a:p>
          <a:p>
            <a:r>
              <a:rPr lang="en-US" i="1" dirty="0" smtClean="0"/>
              <a:t>Habtoor Leighton</a:t>
            </a:r>
            <a:endParaRPr lang="en-US" i="1" dirty="0"/>
          </a:p>
        </p:txBody>
      </p:sp>
      <p:pic>
        <p:nvPicPr>
          <p:cNvPr id="4098" name="Picture 2" descr="C:\Users\RickPapetti\AppData\Local\Microsoft\Windows\Temporary Internet Files\Content.IE5\LPY16WM3\Aerosol 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22230"/>
            <a:ext cx="4800600" cy="320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290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609600" y="76200"/>
            <a:ext cx="7772400" cy="523220"/>
          </a:xfrm>
          <a:prstGeom prst="rect">
            <a:avLst/>
          </a:prstGeom>
          <a:noFill/>
        </p:spPr>
        <p:txBody>
          <a:bodyPr wrap="square" rtlCol="0">
            <a:spAutoFit/>
          </a:bodyPr>
          <a:lstStyle/>
          <a:p>
            <a:r>
              <a:rPr lang="en-US" sz="2800" b="1" dirty="0" smtClean="0"/>
              <a:t>Healthcare - Nemours Children Hospital</a:t>
            </a:r>
            <a:endParaRPr lang="en-US" sz="2800" b="1" dirty="0"/>
          </a:p>
        </p:txBody>
      </p:sp>
      <p:sp>
        <p:nvSpPr>
          <p:cNvPr id="8" name="TextBox 7"/>
          <p:cNvSpPr txBox="1"/>
          <p:nvPr/>
        </p:nvSpPr>
        <p:spPr>
          <a:xfrm>
            <a:off x="5257800" y="1693727"/>
            <a:ext cx="3581400" cy="2308324"/>
          </a:xfrm>
          <a:prstGeom prst="rect">
            <a:avLst/>
          </a:prstGeom>
          <a:noFill/>
        </p:spPr>
        <p:txBody>
          <a:bodyPr wrap="square" rtlCol="0">
            <a:spAutoFit/>
          </a:bodyPr>
          <a:lstStyle/>
          <a:p>
            <a:r>
              <a:rPr lang="en-US" dirty="0" smtClean="0"/>
              <a:t>630,000 sqft, 137 bed children’s hospital </a:t>
            </a:r>
          </a:p>
          <a:p>
            <a:endParaRPr lang="en-US" dirty="0"/>
          </a:p>
          <a:p>
            <a:r>
              <a:rPr lang="en-US" b="1" i="1" dirty="0" smtClean="0"/>
              <a:t>Issue: </a:t>
            </a:r>
            <a:r>
              <a:rPr lang="en-US" dirty="0" smtClean="0"/>
              <a:t>General exhaust leakage contributing to nocosomial infection rates</a:t>
            </a:r>
          </a:p>
          <a:p>
            <a:endParaRPr lang="en-US" dirty="0"/>
          </a:p>
          <a:p>
            <a:r>
              <a:rPr lang="en-US" b="1" i="1" dirty="0" smtClean="0"/>
              <a:t>Result: 85</a:t>
            </a:r>
            <a:r>
              <a:rPr lang="en-US" dirty="0" smtClean="0"/>
              <a:t>% reduction in leakage</a:t>
            </a:r>
            <a:endParaRPr lang="en-US" dirty="0"/>
          </a:p>
        </p:txBody>
      </p:sp>
      <p:sp>
        <p:nvSpPr>
          <p:cNvPr id="10" name="TextBox 9"/>
          <p:cNvSpPr txBox="1"/>
          <p:nvPr/>
        </p:nvSpPr>
        <p:spPr>
          <a:xfrm>
            <a:off x="545714" y="4800600"/>
            <a:ext cx="7675563" cy="1200329"/>
          </a:xfrm>
          <a:prstGeom prst="rect">
            <a:avLst/>
          </a:prstGeom>
          <a:noFill/>
        </p:spPr>
        <p:txBody>
          <a:bodyPr wrap="none" rtlCol="0">
            <a:spAutoFit/>
          </a:bodyPr>
          <a:lstStyle/>
          <a:p>
            <a:r>
              <a:rPr lang="en-US" dirty="0" smtClean="0"/>
              <a:t>“After sealing the leaks with Aeroseal, all floors are </a:t>
            </a:r>
            <a:r>
              <a:rPr lang="en-US" b="1" i="1" u="sng" dirty="0" smtClean="0"/>
              <a:t>getting the</a:t>
            </a:r>
          </a:p>
          <a:p>
            <a:r>
              <a:rPr lang="en-US" b="1" i="1" u="sng" dirty="0" smtClean="0"/>
              <a:t> ventilation</a:t>
            </a:r>
            <a:r>
              <a:rPr lang="en-US" dirty="0" smtClean="0"/>
              <a:t> they need. As a side benefit, we were able to dramatically </a:t>
            </a:r>
          </a:p>
          <a:p>
            <a:r>
              <a:rPr lang="en-US" dirty="0"/>
              <a:t> </a:t>
            </a:r>
            <a:r>
              <a:rPr lang="en-US" dirty="0" smtClean="0"/>
              <a:t>reduce the speed of the exhaust fan, which has resulted in </a:t>
            </a:r>
            <a:r>
              <a:rPr lang="en-US" b="1" i="1" u="sng" dirty="0" smtClean="0"/>
              <a:t>substantial </a:t>
            </a:r>
          </a:p>
          <a:p>
            <a:r>
              <a:rPr lang="en-US" b="1" i="1" u="sng" dirty="0"/>
              <a:t> </a:t>
            </a:r>
            <a:r>
              <a:rPr lang="en-US" b="1" i="1" u="sng" dirty="0" smtClean="0"/>
              <a:t>energy savings</a:t>
            </a:r>
            <a:r>
              <a:rPr lang="en-US" dirty="0" smtClean="0"/>
              <a:t> for the clinic.”</a:t>
            </a:r>
            <a:endParaRPr lang="en-US" dirty="0"/>
          </a:p>
        </p:txBody>
      </p:sp>
      <p:sp>
        <p:nvSpPr>
          <p:cNvPr id="11" name="TextBox 10"/>
          <p:cNvSpPr txBox="1"/>
          <p:nvPr/>
        </p:nvSpPr>
        <p:spPr>
          <a:xfrm>
            <a:off x="3934818" y="5943600"/>
            <a:ext cx="1731564" cy="646331"/>
          </a:xfrm>
          <a:prstGeom prst="rect">
            <a:avLst/>
          </a:prstGeom>
          <a:noFill/>
        </p:spPr>
        <p:txBody>
          <a:bodyPr wrap="none" rtlCol="0">
            <a:spAutoFit/>
          </a:bodyPr>
          <a:lstStyle/>
          <a:p>
            <a:r>
              <a:rPr lang="en-US" i="1" dirty="0" smtClean="0"/>
              <a:t>Chuck Boynton</a:t>
            </a:r>
          </a:p>
          <a:p>
            <a:r>
              <a:rPr lang="en-US" i="1" dirty="0" smtClean="0"/>
              <a:t>Carrier Corp</a:t>
            </a:r>
            <a:endParaRPr lang="en-US" i="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87958"/>
            <a:ext cx="3886200" cy="353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448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54367" y="0"/>
            <a:ext cx="7377113" cy="685800"/>
          </a:xfrm>
          <a:noFill/>
        </p:spPr>
        <p:txBody>
          <a:bodyPr/>
          <a:lstStyle/>
          <a:p>
            <a:pPr algn="l" eaLnBrk="1" hangingPunct="1">
              <a:spcAft>
                <a:spcPct val="10000"/>
              </a:spcAft>
            </a:pPr>
            <a:r>
              <a:rPr lang="en-US" dirty="0" smtClean="0">
                <a:latin typeface="Trebuchet MS" pitchFamily="34" charset="0"/>
              </a:rPr>
              <a:t>Benefits from sealing air ducts</a:t>
            </a:r>
          </a:p>
        </p:txBody>
      </p:sp>
      <p:sp>
        <p:nvSpPr>
          <p:cNvPr id="33" name="Rectangle 1027"/>
          <p:cNvSpPr>
            <a:spLocks noGrp="1" noChangeArrowheads="1"/>
          </p:cNvSpPr>
          <p:nvPr>
            <p:ph idx="1"/>
          </p:nvPr>
        </p:nvSpPr>
        <p:spPr>
          <a:xfrm>
            <a:off x="1219200" y="1295400"/>
            <a:ext cx="5867400" cy="4114800"/>
          </a:xfrm>
        </p:spPr>
        <p:txBody>
          <a:bodyPr>
            <a:normAutofit fontScale="55000" lnSpcReduction="20000"/>
          </a:bodyPr>
          <a:lstStyle/>
          <a:p>
            <a:pPr marL="514350" indent="-514350">
              <a:lnSpc>
                <a:spcPct val="100000"/>
              </a:lnSpc>
              <a:spcAft>
                <a:spcPts val="1800"/>
              </a:spcAft>
              <a:buFont typeface="+mj-lt"/>
              <a:buAutoNum type="arabicPeriod"/>
            </a:pPr>
            <a:r>
              <a:rPr lang="en-US" sz="5100" b="1" i="1" dirty="0" smtClean="0"/>
              <a:t>Enhanced </a:t>
            </a:r>
            <a:r>
              <a:rPr lang="en-US" sz="5100" b="1" i="1" dirty="0"/>
              <a:t>Building </a:t>
            </a:r>
            <a:r>
              <a:rPr lang="en-US" sz="5100" b="1" i="1" dirty="0" smtClean="0"/>
              <a:t>Pressurization</a:t>
            </a:r>
          </a:p>
          <a:p>
            <a:pPr marL="514350" indent="-514350">
              <a:lnSpc>
                <a:spcPct val="100000"/>
              </a:lnSpc>
              <a:spcAft>
                <a:spcPts val="1800"/>
              </a:spcAft>
              <a:buFont typeface="+mj-lt"/>
              <a:buAutoNum type="arabicPeriod"/>
            </a:pPr>
            <a:r>
              <a:rPr lang="en-US" sz="5100" b="1" i="1" dirty="0"/>
              <a:t>Improved Indoor Air Quality</a:t>
            </a:r>
          </a:p>
          <a:p>
            <a:pPr marL="0" indent="0">
              <a:lnSpc>
                <a:spcPct val="100000"/>
              </a:lnSpc>
              <a:spcAft>
                <a:spcPts val="1800"/>
              </a:spcAft>
            </a:pPr>
            <a:r>
              <a:rPr lang="en-US" sz="5100" b="1" i="1" dirty="0" smtClean="0"/>
              <a:t>3. Lower Energy Costs</a:t>
            </a:r>
          </a:p>
          <a:p>
            <a:pPr marL="0" indent="0">
              <a:lnSpc>
                <a:spcPct val="100000"/>
              </a:lnSpc>
              <a:spcAft>
                <a:spcPts val="1800"/>
              </a:spcAft>
            </a:pPr>
            <a:r>
              <a:rPr lang="en-US" sz="5100" b="1" i="1" dirty="0" smtClean="0"/>
              <a:t>4. Meet Code Standards </a:t>
            </a:r>
          </a:p>
          <a:p>
            <a:pPr marL="514350" indent="-514350">
              <a:lnSpc>
                <a:spcPct val="100000"/>
              </a:lnSpc>
              <a:spcAft>
                <a:spcPts val="1800"/>
              </a:spcAft>
              <a:buAutoNum type="arabicPeriod" startAt="5"/>
            </a:pPr>
            <a:r>
              <a:rPr lang="en-US" sz="5100" b="1" i="1" dirty="0" smtClean="0"/>
              <a:t>Help with re-commissioning and retro-commissioning</a:t>
            </a:r>
          </a:p>
          <a:p>
            <a:pPr marL="0" indent="0">
              <a:lnSpc>
                <a:spcPct val="100000"/>
              </a:lnSpc>
              <a:spcAft>
                <a:spcPts val="1800"/>
              </a:spcAft>
            </a:pPr>
            <a:endParaRPr lang="en-US" sz="3200" b="1" i="1" dirty="0"/>
          </a:p>
        </p:txBody>
      </p:sp>
      <p:pic>
        <p:nvPicPr>
          <p:cNvPr id="4" name="Picture 3" descr="lower utility bills.jpg"/>
          <p:cNvPicPr>
            <a:picLocks noChangeAspect="1"/>
          </p:cNvPicPr>
          <p:nvPr/>
        </p:nvPicPr>
        <p:blipFill>
          <a:blip r:embed="rId3" cstate="print"/>
          <a:stretch>
            <a:fillRect/>
          </a:stretch>
        </p:blipFill>
        <p:spPr>
          <a:xfrm>
            <a:off x="6629400" y="533400"/>
            <a:ext cx="1801368" cy="1688592"/>
          </a:xfrm>
          <a:prstGeom prst="rect">
            <a:avLst/>
          </a:prstGeom>
        </p:spPr>
      </p:pic>
      <p:pic>
        <p:nvPicPr>
          <p:cNvPr id="5" name="Picture 4" descr="buildings image.jpg"/>
          <p:cNvPicPr>
            <a:picLocks noChangeAspect="1"/>
          </p:cNvPicPr>
          <p:nvPr/>
        </p:nvPicPr>
        <p:blipFill>
          <a:blip r:embed="rId4" cstate="print"/>
          <a:stretch>
            <a:fillRect/>
          </a:stretch>
        </p:blipFill>
        <p:spPr>
          <a:xfrm>
            <a:off x="1600200" y="4724400"/>
            <a:ext cx="3733800" cy="1964134"/>
          </a:xfrm>
          <a:prstGeom prst="rect">
            <a:avLst/>
          </a:prstGeom>
        </p:spPr>
      </p:pic>
    </p:spTree>
    <p:extLst>
      <p:ext uri="{BB962C8B-B14F-4D97-AF65-F5344CB8AC3E}">
        <p14:creationId xmlns:p14="http://schemas.microsoft.com/office/powerpoint/2010/main" val="434732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609600" y="76200"/>
            <a:ext cx="8153400" cy="523220"/>
          </a:xfrm>
          <a:prstGeom prst="rect">
            <a:avLst/>
          </a:prstGeom>
          <a:noFill/>
        </p:spPr>
        <p:txBody>
          <a:bodyPr wrap="square" rtlCol="0">
            <a:spAutoFit/>
          </a:bodyPr>
          <a:lstStyle/>
          <a:p>
            <a:r>
              <a:rPr lang="en-US" sz="2800" b="1" dirty="0" smtClean="0">
                <a:solidFill>
                  <a:srgbClr val="000000"/>
                </a:solidFill>
              </a:rPr>
              <a:t> Higher Education - Ohio State University</a:t>
            </a:r>
            <a:endParaRPr lang="en-US" sz="2800" b="1" dirty="0">
              <a:solidFill>
                <a:srgbClr val="000000"/>
              </a:solidFill>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07" y="1143000"/>
            <a:ext cx="4304494" cy="28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562600" y="1447800"/>
            <a:ext cx="3048000" cy="2308324"/>
          </a:xfrm>
          <a:prstGeom prst="rect">
            <a:avLst/>
          </a:prstGeom>
          <a:noFill/>
        </p:spPr>
        <p:txBody>
          <a:bodyPr wrap="square" rtlCol="0">
            <a:spAutoFit/>
          </a:bodyPr>
          <a:lstStyle/>
          <a:p>
            <a:r>
              <a:rPr lang="en-US" sz="1600" b="1" i="1" dirty="0" smtClean="0">
                <a:solidFill>
                  <a:srgbClr val="000000"/>
                </a:solidFill>
              </a:rPr>
              <a:t>Project Goal:  </a:t>
            </a:r>
            <a:r>
              <a:rPr lang="en-US" sz="1600" dirty="0" smtClean="0">
                <a:solidFill>
                  <a:srgbClr val="000000"/>
                </a:solidFill>
              </a:rPr>
              <a:t>Eliminate duct air leaks in 19 ventilation shafts to pass fire code specs and to achieve LEED Silver Certification.</a:t>
            </a:r>
          </a:p>
          <a:p>
            <a:endParaRPr lang="en-US" sz="1600" dirty="0">
              <a:solidFill>
                <a:srgbClr val="000000"/>
              </a:solidFill>
            </a:endParaRPr>
          </a:p>
          <a:p>
            <a:r>
              <a:rPr lang="en-US" sz="1600" b="1" i="1" dirty="0" smtClean="0">
                <a:solidFill>
                  <a:srgbClr val="000000"/>
                </a:solidFill>
              </a:rPr>
              <a:t>Aeroseal Result: </a:t>
            </a:r>
            <a:r>
              <a:rPr lang="en-US" sz="1600" dirty="0" smtClean="0">
                <a:solidFill>
                  <a:srgbClr val="000000"/>
                </a:solidFill>
              </a:rPr>
              <a:t>All shafts sealed to specifications in under two weeks.</a:t>
            </a:r>
            <a:endParaRPr lang="en-US" sz="1600" dirty="0">
              <a:solidFill>
                <a:srgbClr val="000000"/>
              </a:solidFill>
            </a:endParaRPr>
          </a:p>
        </p:txBody>
      </p:sp>
      <p:sp>
        <p:nvSpPr>
          <p:cNvPr id="9" name="TextBox 8"/>
          <p:cNvSpPr txBox="1"/>
          <p:nvPr/>
        </p:nvSpPr>
        <p:spPr>
          <a:xfrm>
            <a:off x="914400" y="4191000"/>
            <a:ext cx="7924800" cy="1477328"/>
          </a:xfrm>
          <a:prstGeom prst="rect">
            <a:avLst/>
          </a:prstGeom>
          <a:noFill/>
        </p:spPr>
        <p:txBody>
          <a:bodyPr wrap="square" rtlCol="0">
            <a:spAutoFit/>
          </a:bodyPr>
          <a:lstStyle/>
          <a:p>
            <a:r>
              <a:rPr lang="en-US" dirty="0" smtClean="0"/>
              <a:t>“Aeroseal easily solved one of the biggest challenges we had. Our only other option – tearing down the walls to access the shafts - would have set the grand opening back by months and added an astronomical cost to the project. </a:t>
            </a:r>
            <a:r>
              <a:rPr lang="en-US" b="1" i="1" u="sng" dirty="0" smtClean="0"/>
              <a:t>Aeroseal worked</a:t>
            </a:r>
            <a:r>
              <a:rPr lang="en-US" dirty="0" smtClean="0"/>
              <a:t>.” </a:t>
            </a:r>
          </a:p>
          <a:p>
            <a:r>
              <a:rPr lang="en-US" i="1" dirty="0" smtClean="0"/>
              <a:t>                               </a:t>
            </a:r>
            <a:endParaRPr lang="en-US" i="1" dirty="0"/>
          </a:p>
        </p:txBody>
      </p:sp>
      <p:sp>
        <p:nvSpPr>
          <p:cNvPr id="2" name="TextBox 1"/>
          <p:cNvSpPr txBox="1"/>
          <p:nvPr/>
        </p:nvSpPr>
        <p:spPr>
          <a:xfrm>
            <a:off x="3962400" y="5297269"/>
            <a:ext cx="3124200" cy="646331"/>
          </a:xfrm>
          <a:prstGeom prst="rect">
            <a:avLst/>
          </a:prstGeom>
          <a:noFill/>
        </p:spPr>
        <p:txBody>
          <a:bodyPr wrap="square" rtlCol="0">
            <a:spAutoFit/>
          </a:bodyPr>
          <a:lstStyle/>
          <a:p>
            <a:pPr lvl="0"/>
            <a:r>
              <a:rPr lang="en-US" i="1" dirty="0" smtClean="0">
                <a:solidFill>
                  <a:srgbClr val="000000"/>
                </a:solidFill>
              </a:rPr>
              <a:t>Brian Miller</a:t>
            </a:r>
          </a:p>
          <a:p>
            <a:pPr lvl="0"/>
            <a:r>
              <a:rPr lang="en-US" i="1" dirty="0" smtClean="0">
                <a:solidFill>
                  <a:srgbClr val="000000"/>
                </a:solidFill>
              </a:rPr>
              <a:t>Smoot </a:t>
            </a:r>
            <a:r>
              <a:rPr lang="en-US" i="1" dirty="0">
                <a:solidFill>
                  <a:srgbClr val="000000"/>
                </a:solidFill>
              </a:rPr>
              <a:t>Construction </a:t>
            </a:r>
          </a:p>
        </p:txBody>
      </p:sp>
    </p:spTree>
    <p:extLst>
      <p:ext uri="{BB962C8B-B14F-4D97-AF65-F5344CB8AC3E}">
        <p14:creationId xmlns:p14="http://schemas.microsoft.com/office/powerpoint/2010/main" val="2914448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609600" y="76200"/>
            <a:ext cx="7162800" cy="523220"/>
          </a:xfrm>
          <a:prstGeom prst="rect">
            <a:avLst/>
          </a:prstGeom>
          <a:noFill/>
        </p:spPr>
        <p:txBody>
          <a:bodyPr wrap="square" rtlCol="0">
            <a:spAutoFit/>
          </a:bodyPr>
          <a:lstStyle/>
          <a:p>
            <a:r>
              <a:rPr lang="en-US" sz="2800" b="1" dirty="0" smtClean="0">
                <a:solidFill>
                  <a:srgbClr val="000000"/>
                </a:solidFill>
              </a:rPr>
              <a:t>Higher Education – Syracuse University</a:t>
            </a:r>
            <a:endParaRPr lang="en-US" sz="2800" b="1" dirty="0">
              <a:solidFill>
                <a:srgbClr val="000000"/>
              </a:solidFill>
            </a:endParaRPr>
          </a:p>
        </p:txBody>
      </p:sp>
      <p:sp>
        <p:nvSpPr>
          <p:cNvPr id="8" name="TextBox 7"/>
          <p:cNvSpPr txBox="1"/>
          <p:nvPr/>
        </p:nvSpPr>
        <p:spPr>
          <a:xfrm>
            <a:off x="5943600" y="1219200"/>
            <a:ext cx="2590800" cy="3046988"/>
          </a:xfrm>
          <a:prstGeom prst="rect">
            <a:avLst/>
          </a:prstGeom>
          <a:noFill/>
        </p:spPr>
        <p:txBody>
          <a:bodyPr wrap="square" rtlCol="0">
            <a:spAutoFit/>
          </a:bodyPr>
          <a:lstStyle/>
          <a:p>
            <a:r>
              <a:rPr lang="en-US" sz="1600" b="1" i="1" dirty="0" smtClean="0">
                <a:solidFill>
                  <a:srgbClr val="000000"/>
                </a:solidFill>
              </a:rPr>
              <a:t>Project Goal:  </a:t>
            </a:r>
            <a:r>
              <a:rPr lang="en-US" sz="1600" dirty="0" smtClean="0">
                <a:solidFill>
                  <a:srgbClr val="000000"/>
                </a:solidFill>
              </a:rPr>
              <a:t>Obtain $170k rebate from New York’s NYSERDA Rebate Program for New Construction</a:t>
            </a:r>
          </a:p>
          <a:p>
            <a:endParaRPr lang="en-US" sz="1600" dirty="0">
              <a:solidFill>
                <a:srgbClr val="000000"/>
              </a:solidFill>
            </a:endParaRPr>
          </a:p>
          <a:p>
            <a:r>
              <a:rPr lang="en-US" sz="1600" b="1" i="1" dirty="0" smtClean="0">
                <a:solidFill>
                  <a:srgbClr val="000000"/>
                </a:solidFill>
              </a:rPr>
              <a:t>Requirement: </a:t>
            </a:r>
            <a:r>
              <a:rPr lang="en-US" sz="1600" dirty="0" smtClean="0">
                <a:solidFill>
                  <a:srgbClr val="000000"/>
                </a:solidFill>
              </a:rPr>
              <a:t>Eliminate 90% of all duct leaks.</a:t>
            </a:r>
          </a:p>
          <a:p>
            <a:endParaRPr lang="en-US" sz="1600" dirty="0">
              <a:solidFill>
                <a:srgbClr val="000000"/>
              </a:solidFill>
            </a:endParaRPr>
          </a:p>
          <a:p>
            <a:r>
              <a:rPr lang="en-US" sz="1600" b="1" i="1" dirty="0" smtClean="0">
                <a:solidFill>
                  <a:srgbClr val="000000"/>
                </a:solidFill>
              </a:rPr>
              <a:t>Aeroseal Result: </a:t>
            </a:r>
            <a:r>
              <a:rPr lang="en-US" sz="1600" dirty="0" smtClean="0">
                <a:solidFill>
                  <a:srgbClr val="000000"/>
                </a:solidFill>
              </a:rPr>
              <a:t>&gt;90% reduction in duct leakage achieved.</a:t>
            </a:r>
            <a:endParaRPr lang="en-US" sz="1600" dirty="0">
              <a:solidFill>
                <a:srgbClr val="00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19200"/>
            <a:ext cx="4495800" cy="295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600" y="4419600"/>
            <a:ext cx="7315200" cy="1200329"/>
          </a:xfrm>
          <a:prstGeom prst="rect">
            <a:avLst/>
          </a:prstGeom>
          <a:noFill/>
        </p:spPr>
        <p:txBody>
          <a:bodyPr wrap="square" rtlCol="0">
            <a:spAutoFit/>
          </a:bodyPr>
          <a:lstStyle/>
          <a:p>
            <a:r>
              <a:rPr lang="en-US" dirty="0" smtClean="0"/>
              <a:t>“As energy efficiency standards become increasingly stringent, we will need to turn to new technologies like Aeroseal. It was a </a:t>
            </a:r>
            <a:r>
              <a:rPr lang="en-US" b="1" i="1" u="sng" dirty="0" smtClean="0"/>
              <a:t>game changer</a:t>
            </a:r>
            <a:r>
              <a:rPr lang="en-US" dirty="0" smtClean="0"/>
              <a:t> for this project and a key to our ability to meet the NYSERDA requirements.” </a:t>
            </a:r>
          </a:p>
        </p:txBody>
      </p:sp>
      <p:sp>
        <p:nvSpPr>
          <p:cNvPr id="2" name="Rectangle 1"/>
          <p:cNvSpPr/>
          <p:nvPr/>
        </p:nvSpPr>
        <p:spPr>
          <a:xfrm>
            <a:off x="3733800" y="5410200"/>
            <a:ext cx="2895600" cy="646331"/>
          </a:xfrm>
          <a:prstGeom prst="rect">
            <a:avLst/>
          </a:prstGeom>
        </p:spPr>
        <p:txBody>
          <a:bodyPr wrap="square">
            <a:spAutoFit/>
          </a:bodyPr>
          <a:lstStyle/>
          <a:p>
            <a:r>
              <a:rPr lang="en-US" i="1" dirty="0"/>
              <a:t>Sam Doss </a:t>
            </a:r>
          </a:p>
          <a:p>
            <a:r>
              <a:rPr lang="en-US" i="1" dirty="0"/>
              <a:t>Hayner Hoyt Corporation</a:t>
            </a:r>
          </a:p>
        </p:txBody>
      </p:sp>
    </p:spTree>
    <p:extLst>
      <p:ext uri="{BB962C8B-B14F-4D97-AF65-F5344CB8AC3E}">
        <p14:creationId xmlns:p14="http://schemas.microsoft.com/office/powerpoint/2010/main" val="2914448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457200" y="76200"/>
            <a:ext cx="8534400" cy="523220"/>
          </a:xfrm>
          <a:prstGeom prst="rect">
            <a:avLst/>
          </a:prstGeom>
          <a:noFill/>
        </p:spPr>
        <p:txBody>
          <a:bodyPr wrap="square" rtlCol="0">
            <a:spAutoFit/>
          </a:bodyPr>
          <a:lstStyle/>
          <a:p>
            <a:r>
              <a:rPr lang="en-US" sz="2800" b="1" dirty="0" smtClean="0">
                <a:solidFill>
                  <a:srgbClr val="000000"/>
                </a:solidFill>
              </a:rPr>
              <a:t>Commercial Class Office Bldg.- 600 Steamboat Rd.</a:t>
            </a:r>
            <a:endParaRPr lang="en-US" sz="2800" b="1" dirty="0">
              <a:solidFill>
                <a:srgbClr val="000000"/>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95400"/>
            <a:ext cx="4648200" cy="340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86400" y="1828800"/>
            <a:ext cx="3124200" cy="2062103"/>
          </a:xfrm>
          <a:prstGeom prst="rect">
            <a:avLst/>
          </a:prstGeom>
          <a:noFill/>
        </p:spPr>
        <p:txBody>
          <a:bodyPr wrap="square" rtlCol="0">
            <a:spAutoFit/>
          </a:bodyPr>
          <a:lstStyle/>
          <a:p>
            <a:r>
              <a:rPr lang="en-US" sz="1600" b="1" i="1" dirty="0" smtClean="0">
                <a:solidFill>
                  <a:srgbClr val="000000"/>
                </a:solidFill>
              </a:rPr>
              <a:t>Project Goal:  </a:t>
            </a:r>
            <a:r>
              <a:rPr lang="en-US" sz="1600" dirty="0" smtClean="0">
                <a:solidFill>
                  <a:srgbClr val="000000"/>
                </a:solidFill>
              </a:rPr>
              <a:t>Improve airflow in over 8,000 sqft of complex concrete HVAC ductwork serving a 200,000 sqft waterfront development.</a:t>
            </a:r>
          </a:p>
          <a:p>
            <a:endParaRPr lang="en-US" sz="1600" dirty="0">
              <a:solidFill>
                <a:srgbClr val="000000"/>
              </a:solidFill>
            </a:endParaRPr>
          </a:p>
          <a:p>
            <a:r>
              <a:rPr lang="en-US" sz="1600" b="1" i="1" dirty="0" smtClean="0">
                <a:solidFill>
                  <a:srgbClr val="000000"/>
                </a:solidFill>
              </a:rPr>
              <a:t>Aeroseal Result: </a:t>
            </a:r>
            <a:r>
              <a:rPr lang="en-US" sz="1600" b="1" i="1" dirty="0">
                <a:solidFill>
                  <a:srgbClr val="000000"/>
                </a:solidFill>
              </a:rPr>
              <a:t> </a:t>
            </a:r>
            <a:r>
              <a:rPr lang="en-US" sz="1600" dirty="0" smtClean="0">
                <a:solidFill>
                  <a:srgbClr val="000000"/>
                </a:solidFill>
              </a:rPr>
              <a:t>&gt;90% of duct leakage eliminated.</a:t>
            </a:r>
            <a:endParaRPr lang="en-US" sz="1600" dirty="0">
              <a:solidFill>
                <a:srgbClr val="000000"/>
              </a:solidFill>
            </a:endParaRPr>
          </a:p>
        </p:txBody>
      </p:sp>
      <p:sp>
        <p:nvSpPr>
          <p:cNvPr id="2" name="TextBox 1"/>
          <p:cNvSpPr txBox="1"/>
          <p:nvPr/>
        </p:nvSpPr>
        <p:spPr>
          <a:xfrm>
            <a:off x="533400" y="4953000"/>
            <a:ext cx="8498609" cy="923330"/>
          </a:xfrm>
          <a:prstGeom prst="rect">
            <a:avLst/>
          </a:prstGeom>
          <a:noFill/>
        </p:spPr>
        <p:txBody>
          <a:bodyPr wrap="none" rtlCol="0">
            <a:spAutoFit/>
          </a:bodyPr>
          <a:lstStyle/>
          <a:p>
            <a:r>
              <a:rPr lang="en-US" dirty="0" smtClean="0"/>
              <a:t>“When you consider that </a:t>
            </a:r>
            <a:r>
              <a:rPr lang="en-US" b="1" i="1" u="sng" dirty="0" smtClean="0"/>
              <a:t>90% of commercial property out there today</a:t>
            </a:r>
          </a:p>
          <a:p>
            <a:r>
              <a:rPr lang="en-US" b="1" i="1" u="sng" dirty="0" smtClean="0"/>
              <a:t>has leaky ducts</a:t>
            </a:r>
            <a:r>
              <a:rPr lang="en-US" dirty="0" smtClean="0"/>
              <a:t>, Aeroseal represents a real boon to building owners </a:t>
            </a:r>
          </a:p>
          <a:p>
            <a:r>
              <a:rPr lang="en-US" dirty="0" smtClean="0"/>
              <a:t>looking to </a:t>
            </a:r>
            <a:r>
              <a:rPr lang="en-US" b="1" i="1" u="sng" dirty="0" smtClean="0"/>
              <a:t>increase indoor air quality </a:t>
            </a:r>
            <a:r>
              <a:rPr lang="en-US" dirty="0" smtClean="0"/>
              <a:t>and </a:t>
            </a:r>
            <a:r>
              <a:rPr lang="en-US" b="1" i="1" u="sng" dirty="0" smtClean="0"/>
              <a:t>dramatically reduce energy costs</a:t>
            </a:r>
            <a:r>
              <a:rPr lang="en-US" dirty="0" smtClean="0"/>
              <a:t>.”</a:t>
            </a:r>
            <a:endParaRPr lang="en-US" dirty="0"/>
          </a:p>
        </p:txBody>
      </p:sp>
      <p:sp>
        <p:nvSpPr>
          <p:cNvPr id="5" name="TextBox 4"/>
          <p:cNvSpPr txBox="1"/>
          <p:nvPr/>
        </p:nvSpPr>
        <p:spPr>
          <a:xfrm>
            <a:off x="2743200" y="5943600"/>
            <a:ext cx="2904000" cy="646331"/>
          </a:xfrm>
          <a:prstGeom prst="rect">
            <a:avLst/>
          </a:prstGeom>
          <a:noFill/>
        </p:spPr>
        <p:txBody>
          <a:bodyPr wrap="none" rtlCol="0">
            <a:spAutoFit/>
          </a:bodyPr>
          <a:lstStyle/>
          <a:p>
            <a:r>
              <a:rPr lang="en-US" i="1" dirty="0" smtClean="0"/>
              <a:t>Kenneth Coffey</a:t>
            </a:r>
          </a:p>
          <a:p>
            <a:r>
              <a:rPr lang="en-US" i="1" dirty="0" smtClean="0"/>
              <a:t>Tech Clean Industries, LTD</a:t>
            </a:r>
            <a:endParaRPr lang="en-US" i="1" dirty="0"/>
          </a:p>
        </p:txBody>
      </p:sp>
    </p:spTree>
    <p:extLst>
      <p:ext uri="{BB962C8B-B14F-4D97-AF65-F5344CB8AC3E}">
        <p14:creationId xmlns:p14="http://schemas.microsoft.com/office/powerpoint/2010/main" val="26149472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457200" y="76200"/>
            <a:ext cx="8458200" cy="523220"/>
          </a:xfrm>
          <a:prstGeom prst="rect">
            <a:avLst/>
          </a:prstGeom>
          <a:noFill/>
        </p:spPr>
        <p:txBody>
          <a:bodyPr wrap="square" rtlCol="0">
            <a:spAutoFit/>
          </a:bodyPr>
          <a:lstStyle/>
          <a:p>
            <a:r>
              <a:rPr lang="en-US" sz="2800" b="1" dirty="0" smtClean="0">
                <a:solidFill>
                  <a:srgbClr val="000000"/>
                </a:solidFill>
              </a:rPr>
              <a:t>Commercial Class Office Bldg. – Hyundai US HQ</a:t>
            </a:r>
            <a:endParaRPr lang="en-US" sz="2800" b="1" dirty="0">
              <a:solidFill>
                <a:srgbClr val="000000"/>
              </a:solidFill>
            </a:endParaRPr>
          </a:p>
        </p:txBody>
      </p:sp>
      <p:sp>
        <p:nvSpPr>
          <p:cNvPr id="12" name="TextBox 11"/>
          <p:cNvSpPr txBox="1"/>
          <p:nvPr/>
        </p:nvSpPr>
        <p:spPr>
          <a:xfrm>
            <a:off x="5486400" y="1752600"/>
            <a:ext cx="2895600" cy="2133600"/>
          </a:xfrm>
          <a:prstGeom prst="rect">
            <a:avLst/>
          </a:prstGeom>
          <a:noFill/>
        </p:spPr>
        <p:txBody>
          <a:bodyPr wrap="square" rtlCol="0">
            <a:spAutoFit/>
          </a:bodyPr>
          <a:lstStyle/>
          <a:p>
            <a:r>
              <a:rPr lang="en-US" sz="1600" b="1" i="1" dirty="0" smtClean="0">
                <a:solidFill>
                  <a:srgbClr val="000000"/>
                </a:solidFill>
              </a:rPr>
              <a:t>Project Goal:  </a:t>
            </a:r>
            <a:r>
              <a:rPr lang="en-US" sz="1600" dirty="0" smtClean="0">
                <a:solidFill>
                  <a:srgbClr val="000000"/>
                </a:solidFill>
              </a:rPr>
              <a:t>Reduce duct air leaks in large smoke exhaust and outside air shafts in 500,000 sq. ft. LEED Gold Certified Bldg.</a:t>
            </a:r>
          </a:p>
          <a:p>
            <a:endParaRPr lang="en-US" sz="1600" dirty="0">
              <a:solidFill>
                <a:srgbClr val="000000"/>
              </a:solidFill>
            </a:endParaRPr>
          </a:p>
          <a:p>
            <a:r>
              <a:rPr lang="en-US" sz="1600" b="1" i="1" dirty="0" smtClean="0">
                <a:solidFill>
                  <a:srgbClr val="000000"/>
                </a:solidFill>
              </a:rPr>
              <a:t>Aeroseal Result: </a:t>
            </a:r>
            <a:r>
              <a:rPr lang="en-US" sz="1600" b="1" i="1" dirty="0">
                <a:solidFill>
                  <a:srgbClr val="000000"/>
                </a:solidFill>
              </a:rPr>
              <a:t> </a:t>
            </a:r>
            <a:r>
              <a:rPr lang="en-US" sz="1600" dirty="0" smtClean="0">
                <a:solidFill>
                  <a:srgbClr val="000000"/>
                </a:solidFill>
              </a:rPr>
              <a:t>Duct air leakage reductions achieved.</a:t>
            </a:r>
            <a:endParaRPr lang="en-US" sz="1600" dirty="0">
              <a:solidFill>
                <a:srgbClr val="000000"/>
              </a:solidFill>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7016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solidFill>
                <a:srgbClr val="000000"/>
              </a:solidFill>
            </a:endParaRPr>
          </a:p>
          <a:p>
            <a:endParaRPr lang="en-US" dirty="0">
              <a:solidFill>
                <a:srgbClr val="000000"/>
              </a:solidFill>
            </a:endParaRPr>
          </a:p>
        </p:txBody>
      </p:sp>
      <p:sp>
        <p:nvSpPr>
          <p:cNvPr id="3" name="TextBox 2"/>
          <p:cNvSpPr txBox="1"/>
          <p:nvPr/>
        </p:nvSpPr>
        <p:spPr>
          <a:xfrm>
            <a:off x="457200" y="0"/>
            <a:ext cx="6781800" cy="584775"/>
          </a:xfrm>
          <a:prstGeom prst="rect">
            <a:avLst/>
          </a:prstGeom>
          <a:noFill/>
        </p:spPr>
        <p:txBody>
          <a:bodyPr wrap="square" rtlCol="0">
            <a:spAutoFit/>
          </a:bodyPr>
          <a:lstStyle/>
          <a:p>
            <a:r>
              <a:rPr lang="en-US" sz="3200" b="1" dirty="0" smtClean="0">
                <a:solidFill>
                  <a:srgbClr val="000000"/>
                </a:solidFill>
              </a:rPr>
              <a:t>Summary of Aeroseal Benefits</a:t>
            </a:r>
            <a:endParaRPr lang="en-US" sz="3200" b="1" dirty="0">
              <a:solidFill>
                <a:srgbClr val="000000"/>
              </a:solidFill>
            </a:endParaRPr>
          </a:p>
        </p:txBody>
      </p:sp>
      <p:sp>
        <p:nvSpPr>
          <p:cNvPr id="8" name="TextBox 7"/>
          <p:cNvSpPr txBox="1"/>
          <p:nvPr/>
        </p:nvSpPr>
        <p:spPr>
          <a:xfrm>
            <a:off x="1727756" y="1606927"/>
            <a:ext cx="6730444"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b="1" i="1" dirty="0" smtClean="0">
                <a:solidFill>
                  <a:srgbClr val="000000"/>
                </a:solidFill>
              </a:rPr>
              <a:t>Lower Utility Bills</a:t>
            </a:r>
          </a:p>
          <a:p>
            <a:pPr marL="285750" indent="-285750">
              <a:buFont typeface="Wingdings" panose="05000000000000000000" pitchFamily="2" charset="2"/>
              <a:buChar char="ü"/>
            </a:pPr>
            <a:endParaRPr lang="en-US" sz="3200" b="1" i="1" dirty="0" smtClean="0">
              <a:solidFill>
                <a:srgbClr val="000000"/>
              </a:solidFill>
            </a:endParaRPr>
          </a:p>
          <a:p>
            <a:pPr marL="285750" indent="-285750">
              <a:buFont typeface="Wingdings" panose="05000000000000000000" pitchFamily="2" charset="2"/>
              <a:buChar char="ü"/>
            </a:pPr>
            <a:r>
              <a:rPr lang="en-US" sz="3200" b="1" i="1" dirty="0" smtClean="0">
                <a:solidFill>
                  <a:srgbClr val="000000"/>
                </a:solidFill>
              </a:rPr>
              <a:t>Improve IAQ  </a:t>
            </a:r>
          </a:p>
          <a:p>
            <a:pPr marL="285750" indent="-285750">
              <a:buFont typeface="Wingdings" panose="05000000000000000000" pitchFamily="2" charset="2"/>
              <a:buChar char="ü"/>
            </a:pPr>
            <a:endParaRPr lang="en-US" sz="3200" dirty="0">
              <a:solidFill>
                <a:srgbClr val="000000"/>
              </a:solidFill>
            </a:endParaRPr>
          </a:p>
          <a:p>
            <a:pPr marL="285750" indent="-285750">
              <a:buFont typeface="Wingdings" panose="05000000000000000000" pitchFamily="2" charset="2"/>
              <a:buChar char="ü"/>
            </a:pPr>
            <a:r>
              <a:rPr lang="en-US" sz="3200" b="1" i="1" dirty="0" smtClean="0">
                <a:solidFill>
                  <a:srgbClr val="000000"/>
                </a:solidFill>
              </a:rPr>
              <a:t>Eliminate Pressurization Problems</a:t>
            </a:r>
            <a:endParaRPr lang="en-US" sz="3200" dirty="0" smtClean="0">
              <a:solidFill>
                <a:srgbClr val="000000"/>
              </a:solidFill>
            </a:endParaRPr>
          </a:p>
          <a:p>
            <a:pPr marL="285750" indent="-285750">
              <a:buFont typeface="Wingdings" panose="05000000000000000000" pitchFamily="2" charset="2"/>
              <a:buChar char="ü"/>
            </a:pPr>
            <a:endParaRPr lang="en-US" sz="3200" dirty="0">
              <a:solidFill>
                <a:srgbClr val="000000"/>
              </a:solidFill>
            </a:endParaRPr>
          </a:p>
          <a:p>
            <a:pPr marL="285750" indent="-285750">
              <a:buFont typeface="Wingdings" panose="05000000000000000000" pitchFamily="2" charset="2"/>
              <a:buChar char="ü"/>
            </a:pPr>
            <a:r>
              <a:rPr lang="en-US" sz="3200" b="1" i="1" dirty="0" smtClean="0">
                <a:solidFill>
                  <a:srgbClr val="000000"/>
                </a:solidFill>
              </a:rPr>
              <a:t>Typical Payback 2-7 Years</a:t>
            </a:r>
            <a:endParaRPr lang="en-US" sz="3200" b="1" i="1" dirty="0">
              <a:solidFill>
                <a:srgbClr val="000000"/>
              </a:solidFill>
            </a:endParaRPr>
          </a:p>
        </p:txBody>
      </p:sp>
    </p:spTree>
    <p:extLst>
      <p:ext uri="{BB962C8B-B14F-4D97-AF65-F5344CB8AC3E}">
        <p14:creationId xmlns:p14="http://schemas.microsoft.com/office/powerpoint/2010/main" val="38231351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8382000" cy="581464"/>
          </a:xfrm>
        </p:spPr>
        <p:txBody>
          <a:bodyPr/>
          <a:lstStyle/>
          <a:p>
            <a:r>
              <a:rPr lang="en-US" dirty="0" smtClean="0"/>
              <a:t>Air Ducts Leak</a:t>
            </a:r>
            <a:endParaRPr lang="en-US" dirty="0"/>
          </a:p>
        </p:txBody>
      </p:sp>
      <p:sp>
        <p:nvSpPr>
          <p:cNvPr id="3" name="Content Placeholder 2"/>
          <p:cNvSpPr>
            <a:spLocks noGrp="1"/>
          </p:cNvSpPr>
          <p:nvPr>
            <p:ph sz="half" idx="1"/>
          </p:nvPr>
        </p:nvSpPr>
        <p:spPr>
          <a:xfrm>
            <a:off x="685800" y="1219200"/>
            <a:ext cx="6400800" cy="3886200"/>
          </a:xfrm>
        </p:spPr>
        <p:txBody>
          <a:bodyPr>
            <a:normAutofit lnSpcReduction="10000"/>
          </a:bodyPr>
          <a:lstStyle/>
          <a:p>
            <a:pPr marL="514350" indent="-514350">
              <a:buAutoNum type="arabicPeriod"/>
            </a:pPr>
            <a:r>
              <a:rPr lang="en-US" b="1" i="1" dirty="0" smtClean="0"/>
              <a:t>Light Commercial duct leakage is typically 30% or more</a:t>
            </a:r>
            <a:r>
              <a:rPr lang="en-US" b="1" i="1" baseline="30000" dirty="0" smtClean="0"/>
              <a:t>(1)</a:t>
            </a:r>
          </a:p>
          <a:p>
            <a:pPr marL="514350" indent="-514350">
              <a:buAutoNum type="arabicPeriod"/>
            </a:pPr>
            <a:r>
              <a:rPr lang="en-US" b="1" i="1" dirty="0" smtClean="0"/>
              <a:t>Leakage Classes &gt;C</a:t>
            </a:r>
            <a:r>
              <a:rPr lang="en-US" b="1" i="1" baseline="-25000" dirty="0" smtClean="0"/>
              <a:t>l </a:t>
            </a:r>
            <a:r>
              <a:rPr lang="en-US" b="1" i="1" dirty="0" smtClean="0"/>
              <a:t>= 200 are common</a:t>
            </a:r>
            <a:r>
              <a:rPr lang="en-US" b="1" i="1" baseline="30000" dirty="0" smtClean="0">
                <a:solidFill>
                  <a:srgbClr val="000000"/>
                </a:solidFill>
              </a:rPr>
              <a:t>(2)</a:t>
            </a:r>
          </a:p>
          <a:p>
            <a:pPr marL="514350" indent="-514350">
              <a:buAutoNum type="arabicPeriod"/>
            </a:pPr>
            <a:r>
              <a:rPr lang="en-US" b="1" i="1" dirty="0" smtClean="0"/>
              <a:t>On average, 10-20% of air provided by supply fans does not reach the occupied space</a:t>
            </a:r>
            <a:r>
              <a:rPr lang="en-US" b="1" i="1" baseline="30000" dirty="0" smtClean="0">
                <a:solidFill>
                  <a:srgbClr val="000000"/>
                </a:solidFill>
              </a:rPr>
              <a:t>(3)</a:t>
            </a:r>
            <a:r>
              <a:rPr lang="en-US" b="1" i="1" dirty="0" smtClean="0"/>
              <a:t> </a:t>
            </a:r>
            <a:br>
              <a:rPr lang="en-US" b="1" i="1" dirty="0" smtClean="0"/>
            </a:b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9600"/>
            <a:ext cx="1295400" cy="87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1905000"/>
            <a:ext cx="1143001" cy="107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429000"/>
            <a:ext cx="1319292"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8520" y="4953000"/>
            <a:ext cx="5375189" cy="1272656"/>
          </a:xfrm>
          <a:prstGeom prst="rect">
            <a:avLst/>
          </a:prstGeom>
          <a:noFill/>
        </p:spPr>
        <p:txBody>
          <a:bodyPr wrap="none" rtlCol="0">
            <a:spAutoFit/>
          </a:bodyPr>
          <a:lstStyle/>
          <a:p>
            <a:pPr marL="514350" lvl="0" indent="-514350" fontAlgn="base">
              <a:lnSpc>
                <a:spcPct val="110000"/>
              </a:lnSpc>
              <a:spcBef>
                <a:spcPct val="0"/>
              </a:spcBef>
              <a:spcAft>
                <a:spcPct val="20000"/>
              </a:spcAft>
            </a:pPr>
            <a:r>
              <a:rPr lang="en-US" sz="1200" b="1" i="1" kern="0" dirty="0" smtClean="0">
                <a:solidFill>
                  <a:srgbClr val="000000"/>
                </a:solidFill>
              </a:rPr>
              <a:t>Sources:</a:t>
            </a:r>
          </a:p>
          <a:p>
            <a:pPr marL="514350" lvl="0" indent="-514350" fontAlgn="base">
              <a:lnSpc>
                <a:spcPct val="110000"/>
              </a:lnSpc>
              <a:spcBef>
                <a:spcPct val="0"/>
              </a:spcBef>
              <a:spcAft>
                <a:spcPct val="20000"/>
              </a:spcAft>
            </a:pPr>
            <a:r>
              <a:rPr lang="en-US" sz="1200" b="1" i="1" kern="0" dirty="0" smtClean="0">
                <a:solidFill>
                  <a:srgbClr val="000000"/>
                </a:solidFill>
              </a:rPr>
              <a:t>(1) Florida </a:t>
            </a:r>
            <a:r>
              <a:rPr lang="en-US" sz="1200" b="1" i="1" kern="0" dirty="0">
                <a:solidFill>
                  <a:srgbClr val="000000"/>
                </a:solidFill>
              </a:rPr>
              <a:t>Solar Energy Center, California Energy Commission </a:t>
            </a:r>
            <a:r>
              <a:rPr lang="en-US" sz="1200" b="1" i="1" kern="0" dirty="0" smtClean="0">
                <a:solidFill>
                  <a:srgbClr val="000000"/>
                </a:solidFill>
              </a:rPr>
              <a:t>Studies</a:t>
            </a:r>
          </a:p>
          <a:p>
            <a:pPr marL="514350" lvl="0" indent="-514350" fontAlgn="base">
              <a:lnSpc>
                <a:spcPct val="110000"/>
              </a:lnSpc>
              <a:spcBef>
                <a:spcPct val="0"/>
              </a:spcBef>
              <a:spcAft>
                <a:spcPct val="20000"/>
              </a:spcAft>
            </a:pPr>
            <a:r>
              <a:rPr lang="en-US" sz="1200" b="1" i="1" kern="0" dirty="0" smtClean="0">
                <a:solidFill>
                  <a:srgbClr val="000000"/>
                </a:solidFill>
              </a:rPr>
              <a:t>(2) Lawrence </a:t>
            </a:r>
            <a:r>
              <a:rPr lang="en-US" sz="1200" b="1" i="1" kern="0" dirty="0">
                <a:solidFill>
                  <a:srgbClr val="000000"/>
                </a:solidFill>
              </a:rPr>
              <a:t>Berkeley Nat’l. Laboratory </a:t>
            </a:r>
            <a:r>
              <a:rPr lang="en-US" sz="1200" b="1" i="1" kern="0" dirty="0" smtClean="0">
                <a:solidFill>
                  <a:srgbClr val="000000"/>
                </a:solidFill>
              </a:rPr>
              <a:t>Studies</a:t>
            </a:r>
            <a:endParaRPr lang="en-US" sz="1200" b="1" i="1" kern="0" dirty="0">
              <a:solidFill>
                <a:srgbClr val="000000"/>
              </a:solidFill>
            </a:endParaRPr>
          </a:p>
          <a:p>
            <a:pPr marL="514350" lvl="0" indent="-514350" fontAlgn="base">
              <a:lnSpc>
                <a:spcPct val="110000"/>
              </a:lnSpc>
              <a:spcBef>
                <a:spcPct val="0"/>
              </a:spcBef>
              <a:spcAft>
                <a:spcPct val="20000"/>
              </a:spcAft>
            </a:pPr>
            <a:r>
              <a:rPr lang="en-US" sz="1200" b="1" i="1" kern="0" dirty="0" smtClean="0">
                <a:solidFill>
                  <a:srgbClr val="000000"/>
                </a:solidFill>
              </a:rPr>
              <a:t>(3) Lawrence </a:t>
            </a:r>
            <a:r>
              <a:rPr lang="en-US" sz="1200" b="1" i="1" kern="0" dirty="0">
                <a:solidFill>
                  <a:srgbClr val="000000"/>
                </a:solidFill>
              </a:rPr>
              <a:t>Berkeley Nat’l. Laboratory </a:t>
            </a:r>
            <a:r>
              <a:rPr lang="en-US" sz="1200" b="1" i="1" kern="0" dirty="0" smtClean="0">
                <a:solidFill>
                  <a:srgbClr val="000000"/>
                </a:solidFill>
              </a:rPr>
              <a:t>Studies</a:t>
            </a:r>
            <a:endParaRPr lang="en-US" sz="1200" b="1" i="1" kern="0" baseline="-25000" dirty="0">
              <a:solidFill>
                <a:srgbClr val="000000"/>
              </a:solidFill>
            </a:endParaRPr>
          </a:p>
          <a:p>
            <a:pPr marL="514350" lvl="0" indent="-514350" fontAlgn="base">
              <a:lnSpc>
                <a:spcPct val="110000"/>
              </a:lnSpc>
              <a:spcBef>
                <a:spcPct val="0"/>
              </a:spcBef>
              <a:spcAft>
                <a:spcPct val="20000"/>
              </a:spcAft>
            </a:pPr>
            <a:endParaRPr lang="en-US" sz="1300" b="1" i="1" kern="0" dirty="0">
              <a:solidFill>
                <a:srgbClr val="000000"/>
              </a:solidFill>
            </a:endParaRPr>
          </a:p>
        </p:txBody>
      </p:sp>
    </p:spTree>
    <p:extLst>
      <p:ext uri="{BB962C8B-B14F-4D97-AF65-F5344CB8AC3E}">
        <p14:creationId xmlns:p14="http://schemas.microsoft.com/office/powerpoint/2010/main" val="359132255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8382000" cy="581464"/>
          </a:xfrm>
        </p:spPr>
        <p:txBody>
          <a:bodyPr/>
          <a:lstStyle/>
          <a:p>
            <a:r>
              <a:rPr lang="en-US" dirty="0" smtClean="0"/>
              <a:t>Cost of Leaking Ducts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30457433"/>
              </p:ext>
            </p:extLst>
          </p:nvPr>
        </p:nvGraphicFramePr>
        <p:xfrm>
          <a:off x="1295400" y="1524000"/>
          <a:ext cx="7010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595713" y="3220666"/>
            <a:ext cx="3108095" cy="369332"/>
          </a:xfrm>
          <a:prstGeom prst="rect">
            <a:avLst/>
          </a:prstGeom>
          <a:noFill/>
        </p:spPr>
        <p:txBody>
          <a:bodyPr wrap="none" rtlCol="0">
            <a:spAutoFit/>
          </a:bodyPr>
          <a:lstStyle/>
          <a:p>
            <a:r>
              <a:rPr lang="en-US" b="1" dirty="0" smtClean="0"/>
              <a:t>Annual Fan Operating Cost</a:t>
            </a:r>
            <a:endParaRPr lang="en-US" b="1" dirty="0"/>
          </a:p>
        </p:txBody>
      </p:sp>
      <p:sp>
        <p:nvSpPr>
          <p:cNvPr id="3" name="TextBox 2"/>
          <p:cNvSpPr txBox="1"/>
          <p:nvPr/>
        </p:nvSpPr>
        <p:spPr>
          <a:xfrm>
            <a:off x="4191000" y="5257800"/>
            <a:ext cx="184731" cy="369332"/>
          </a:xfrm>
          <a:prstGeom prst="rect">
            <a:avLst/>
          </a:prstGeom>
          <a:noFill/>
        </p:spPr>
        <p:txBody>
          <a:bodyPr wrap="none" rtlCol="0">
            <a:spAutoFit/>
          </a:bodyPr>
          <a:lstStyle/>
          <a:p>
            <a:endParaRPr lang="en-US" dirty="0"/>
          </a:p>
        </p:txBody>
      </p:sp>
      <p:sp>
        <p:nvSpPr>
          <p:cNvPr id="4" name="TextBox 3"/>
          <p:cNvSpPr txBox="1"/>
          <p:nvPr/>
        </p:nvSpPr>
        <p:spPr>
          <a:xfrm>
            <a:off x="3941243" y="5181600"/>
            <a:ext cx="2224455" cy="369332"/>
          </a:xfrm>
          <a:prstGeom prst="rect">
            <a:avLst/>
          </a:prstGeom>
          <a:noFill/>
        </p:spPr>
        <p:txBody>
          <a:bodyPr wrap="none" rtlCol="0">
            <a:spAutoFit/>
          </a:bodyPr>
          <a:lstStyle/>
          <a:p>
            <a:r>
              <a:rPr lang="en-US" b="1" dirty="0" smtClean="0"/>
              <a:t>Duct Leakage Class</a:t>
            </a:r>
            <a:endParaRPr lang="en-US" b="1" dirty="0"/>
          </a:p>
        </p:txBody>
      </p:sp>
      <p:sp>
        <p:nvSpPr>
          <p:cNvPr id="5" name="TextBox 4"/>
          <p:cNvSpPr txBox="1"/>
          <p:nvPr/>
        </p:nvSpPr>
        <p:spPr>
          <a:xfrm>
            <a:off x="3579191" y="3657600"/>
            <a:ext cx="756938" cy="369332"/>
          </a:xfrm>
          <a:prstGeom prst="rect">
            <a:avLst/>
          </a:prstGeom>
          <a:noFill/>
        </p:spPr>
        <p:txBody>
          <a:bodyPr wrap="none" rtlCol="0">
            <a:spAutoFit/>
          </a:bodyPr>
          <a:lstStyle/>
          <a:p>
            <a:r>
              <a:rPr lang="en-US" dirty="0" smtClean="0"/>
              <a:t> +17%</a:t>
            </a:r>
            <a:endParaRPr lang="en-US" dirty="0"/>
          </a:p>
        </p:txBody>
      </p:sp>
      <p:sp>
        <p:nvSpPr>
          <p:cNvPr id="8" name="TextBox 7"/>
          <p:cNvSpPr txBox="1"/>
          <p:nvPr/>
        </p:nvSpPr>
        <p:spPr>
          <a:xfrm>
            <a:off x="4800600" y="3212068"/>
            <a:ext cx="825867" cy="369332"/>
          </a:xfrm>
          <a:prstGeom prst="rect">
            <a:avLst/>
          </a:prstGeom>
          <a:noFill/>
        </p:spPr>
        <p:txBody>
          <a:bodyPr wrap="none" rtlCol="0">
            <a:spAutoFit/>
          </a:bodyPr>
          <a:lstStyle/>
          <a:p>
            <a:r>
              <a:rPr lang="en-US" dirty="0" smtClean="0"/>
              <a:t>  +41%</a:t>
            </a:r>
            <a:endParaRPr lang="en-US" dirty="0"/>
          </a:p>
        </p:txBody>
      </p:sp>
      <p:sp>
        <p:nvSpPr>
          <p:cNvPr id="9" name="TextBox 8"/>
          <p:cNvSpPr txBox="1"/>
          <p:nvPr/>
        </p:nvSpPr>
        <p:spPr>
          <a:xfrm>
            <a:off x="6093791" y="2907268"/>
            <a:ext cx="688009" cy="369332"/>
          </a:xfrm>
          <a:prstGeom prst="rect">
            <a:avLst/>
          </a:prstGeom>
          <a:noFill/>
        </p:spPr>
        <p:txBody>
          <a:bodyPr wrap="none" rtlCol="0">
            <a:spAutoFit/>
          </a:bodyPr>
          <a:lstStyle/>
          <a:p>
            <a:r>
              <a:rPr lang="en-US" dirty="0" smtClean="0"/>
              <a:t>+53%</a:t>
            </a:r>
            <a:endParaRPr lang="en-US" dirty="0"/>
          </a:p>
        </p:txBody>
      </p:sp>
      <p:sp>
        <p:nvSpPr>
          <p:cNvPr id="10" name="TextBox 9"/>
          <p:cNvSpPr txBox="1"/>
          <p:nvPr/>
        </p:nvSpPr>
        <p:spPr>
          <a:xfrm>
            <a:off x="7312991" y="2602468"/>
            <a:ext cx="688009" cy="369332"/>
          </a:xfrm>
          <a:prstGeom prst="rect">
            <a:avLst/>
          </a:prstGeom>
          <a:noFill/>
        </p:spPr>
        <p:txBody>
          <a:bodyPr wrap="none" rtlCol="0">
            <a:spAutoFit/>
          </a:bodyPr>
          <a:lstStyle/>
          <a:p>
            <a:r>
              <a:rPr lang="en-US" dirty="0" smtClean="0"/>
              <a:t>+71%</a:t>
            </a:r>
            <a:endParaRPr lang="en-US" dirty="0"/>
          </a:p>
        </p:txBody>
      </p:sp>
    </p:spTree>
    <p:extLst>
      <p:ext uri="{BB962C8B-B14F-4D97-AF65-F5344CB8AC3E}">
        <p14:creationId xmlns:p14="http://schemas.microsoft.com/office/powerpoint/2010/main" val="380372986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endParaRPr lang="en-US" dirty="0"/>
          </a:p>
        </p:txBody>
      </p:sp>
      <p:sp>
        <p:nvSpPr>
          <p:cNvPr id="31" name="Rectangle 30"/>
          <p:cNvSpPr/>
          <p:nvPr/>
        </p:nvSpPr>
        <p:spPr bwMode="auto">
          <a:xfrm>
            <a:off x="5857009" y="3304401"/>
            <a:ext cx="2646218" cy="1038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38" name="TextBox 37"/>
          <p:cNvSpPr txBox="1"/>
          <p:nvPr/>
        </p:nvSpPr>
        <p:spPr>
          <a:xfrm>
            <a:off x="609600" y="24825"/>
            <a:ext cx="5287025" cy="584775"/>
          </a:xfrm>
          <a:prstGeom prst="rect">
            <a:avLst/>
          </a:prstGeom>
          <a:noFill/>
        </p:spPr>
        <p:txBody>
          <a:bodyPr wrap="none" rtlCol="0">
            <a:spAutoFit/>
          </a:bodyPr>
          <a:lstStyle/>
          <a:p>
            <a:r>
              <a:rPr lang="en-US" sz="3200" b="1" dirty="0" smtClean="0"/>
              <a:t>New Construction Benefits</a:t>
            </a:r>
            <a:endParaRPr lang="en-US" sz="3200" b="1" dirty="0"/>
          </a:p>
        </p:txBody>
      </p:sp>
      <p:sp>
        <p:nvSpPr>
          <p:cNvPr id="14" name="Content Placeholder 2"/>
          <p:cNvSpPr txBox="1">
            <a:spLocks/>
          </p:cNvSpPr>
          <p:nvPr/>
        </p:nvSpPr>
        <p:spPr bwMode="auto">
          <a:xfrm>
            <a:off x="1143000" y="1143000"/>
            <a:ext cx="5943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noAutofit/>
          </a:bodyPr>
          <a:lstStyle/>
          <a:p>
            <a:pPr>
              <a:lnSpc>
                <a:spcPct val="90000"/>
              </a:lnSpc>
              <a:spcBef>
                <a:spcPct val="0"/>
              </a:spcBef>
              <a:spcAft>
                <a:spcPct val="75000"/>
              </a:spcAft>
              <a:buFont typeface="Wingdings" pitchFamily="2" charset="2"/>
              <a:buChar char="Ø"/>
            </a:pPr>
            <a:r>
              <a:rPr lang="en-US" sz="2100" dirty="0" smtClean="0"/>
              <a:t>Reduce Call Backs – Real time </a:t>
            </a:r>
            <a:br>
              <a:rPr lang="en-US" sz="2100" dirty="0" smtClean="0"/>
            </a:br>
            <a:r>
              <a:rPr lang="en-US" sz="2100" dirty="0" smtClean="0"/>
              <a:t>verification of actual leakage</a:t>
            </a:r>
          </a:p>
          <a:p>
            <a:pPr>
              <a:lnSpc>
                <a:spcPct val="90000"/>
              </a:lnSpc>
              <a:spcBef>
                <a:spcPct val="0"/>
              </a:spcBef>
              <a:spcAft>
                <a:spcPct val="75000"/>
              </a:spcAft>
              <a:buFont typeface="Wingdings" pitchFamily="2" charset="2"/>
              <a:buChar char="Ø"/>
            </a:pPr>
            <a:r>
              <a:rPr lang="en-US" sz="2100" dirty="0" smtClean="0"/>
              <a:t>Increased success in passing duct </a:t>
            </a:r>
            <a:br>
              <a:rPr lang="en-US" sz="2100" dirty="0" smtClean="0"/>
            </a:br>
            <a:r>
              <a:rPr lang="en-US" sz="2100" dirty="0" smtClean="0"/>
              <a:t>leakage test during commissioning</a:t>
            </a:r>
          </a:p>
          <a:p>
            <a:pPr marL="0" marR="0" lvl="0" indent="0" algn="l" defTabSz="914400" rtl="0" eaLnBrk="1" fontAlgn="base" latinLnBrk="0" hangingPunct="1">
              <a:lnSpc>
                <a:spcPct val="100000"/>
              </a:lnSpc>
              <a:spcBef>
                <a:spcPct val="0"/>
              </a:spcBef>
              <a:spcAft>
                <a:spcPts val="1800"/>
              </a:spcAft>
              <a:buClrTx/>
              <a:buSzTx/>
              <a:buFont typeface="Wingdings" panose="05000000000000000000" pitchFamily="2" charset="2"/>
              <a:buChar char="Ø"/>
              <a:tabLst/>
              <a:defRPr/>
            </a:pPr>
            <a:r>
              <a:rPr lang="en-US" sz="2000" kern="0" dirty="0" smtClean="0"/>
              <a:t>Ensures both new and existing duct </a:t>
            </a:r>
            <a:br>
              <a:rPr lang="en-US" sz="2000" kern="0" dirty="0" smtClean="0"/>
            </a:br>
            <a:r>
              <a:rPr lang="en-US" sz="2000" kern="0" dirty="0" smtClean="0"/>
              <a:t>systems comply with engineers </a:t>
            </a:r>
            <a:br>
              <a:rPr lang="en-US" sz="2000" kern="0" dirty="0" smtClean="0"/>
            </a:br>
            <a:r>
              <a:rPr lang="en-US" sz="2000" kern="0" dirty="0" smtClean="0"/>
              <a:t>specifications</a:t>
            </a:r>
          </a:p>
          <a:p>
            <a:pPr marL="0" marR="0" lvl="0" indent="0" algn="l" defTabSz="914400" rtl="0" eaLnBrk="1" fontAlgn="base" latinLnBrk="0" hangingPunct="1">
              <a:lnSpc>
                <a:spcPct val="100000"/>
              </a:lnSpc>
              <a:spcBef>
                <a:spcPct val="0"/>
              </a:spcBef>
              <a:spcAft>
                <a:spcPts val="1800"/>
              </a:spcAft>
              <a:buClrTx/>
              <a:buSzTx/>
              <a:buFont typeface="Wingdings" panose="05000000000000000000"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Ensures</a:t>
            </a:r>
            <a:r>
              <a:rPr kumimoji="0" lang="en-US" sz="2000" b="0" i="0" u="none" strike="noStrike" kern="0" cap="none" spc="0" normalizeH="0" noProof="0" dirty="0" smtClean="0">
                <a:ln>
                  <a:noFill/>
                </a:ln>
                <a:solidFill>
                  <a:schemeClr val="tx1"/>
                </a:solidFill>
                <a:effectLst/>
                <a:uLnTx/>
                <a:uFillTx/>
                <a:latin typeface="+mn-lt"/>
                <a:ea typeface="+mn-ea"/>
                <a:cs typeface="+mn-cs"/>
              </a:rPr>
              <a:t> both high-, medium- and </a:t>
            </a:r>
            <a:br>
              <a:rPr kumimoji="0" lang="en-US" sz="2000" b="0" i="0" u="none" strike="noStrike" kern="0" cap="none" spc="0" normalizeH="0" noProof="0" dirty="0" smtClean="0">
                <a:ln>
                  <a:noFill/>
                </a:ln>
                <a:solidFill>
                  <a:schemeClr val="tx1"/>
                </a:solidFill>
                <a:effectLst/>
                <a:uLnTx/>
                <a:uFillTx/>
                <a:latin typeface="+mn-lt"/>
                <a:ea typeface="+mn-ea"/>
                <a:cs typeface="+mn-cs"/>
              </a:rPr>
            </a:br>
            <a:r>
              <a:rPr kumimoji="0" lang="en-US" sz="2000" b="0" i="0" u="none" strike="noStrike" kern="0" cap="none" spc="0" normalizeH="0" noProof="0" dirty="0" smtClean="0">
                <a:ln>
                  <a:noFill/>
                </a:ln>
                <a:solidFill>
                  <a:schemeClr val="tx1"/>
                </a:solidFill>
                <a:effectLst/>
                <a:uLnTx/>
                <a:uFillTx/>
                <a:latin typeface="+mn-lt"/>
                <a:ea typeface="+mn-ea"/>
                <a:cs typeface="+mn-cs"/>
              </a:rPr>
              <a:t>low-pressure ducts are efficient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ts val="1800"/>
              </a:spcAft>
              <a:buClrTx/>
              <a:buSzTx/>
              <a:buFont typeface="Wingdings" panose="05000000000000000000" pitchFamily="2" charset="2"/>
              <a:buChar char="Ø"/>
              <a:tabLst/>
              <a:defRPr/>
            </a:pPr>
            <a:r>
              <a:rPr lang="en-US" sz="2000" kern="0" dirty="0" smtClean="0"/>
              <a:t>Overcomes most installation issues</a:t>
            </a:r>
          </a:p>
          <a:p>
            <a:pPr marL="0" marR="0" lvl="0" indent="0" algn="l" defTabSz="914400" rtl="0" eaLnBrk="1" fontAlgn="base" latinLnBrk="0" hangingPunct="1">
              <a:lnSpc>
                <a:spcPct val="100000"/>
              </a:lnSpc>
              <a:spcBef>
                <a:spcPct val="0"/>
              </a:spcBef>
              <a:spcAft>
                <a:spcPts val="1800"/>
              </a:spcAft>
              <a:buClrTx/>
              <a:buSzTx/>
              <a:buFont typeface="Wingdings" panose="05000000000000000000"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Three to five</a:t>
            </a:r>
            <a:r>
              <a:rPr kumimoji="0" lang="en-US" sz="2000" b="0" i="0" u="none" strike="noStrike" kern="0" cap="none" spc="0" normalizeH="0" noProof="0" dirty="0" smtClean="0">
                <a:ln>
                  <a:noFill/>
                </a:ln>
                <a:solidFill>
                  <a:schemeClr val="tx1"/>
                </a:solidFill>
                <a:effectLst/>
                <a:uLnTx/>
                <a:uFillTx/>
                <a:latin typeface="+mn-lt"/>
                <a:ea typeface="+mn-ea"/>
                <a:cs typeface="+mn-cs"/>
              </a:rPr>
              <a:t> times faster than hand sealing</a:t>
            </a:r>
          </a:p>
          <a:p>
            <a:pPr marL="0" marR="0" lvl="0" indent="0" algn="l" defTabSz="914400" rtl="0" eaLnBrk="1" fontAlgn="base" latinLnBrk="0" hangingPunct="1">
              <a:lnSpc>
                <a:spcPct val="100000"/>
              </a:lnSpc>
              <a:spcBef>
                <a:spcPct val="0"/>
              </a:spcBef>
              <a:spcAft>
                <a:spcPts val="1800"/>
              </a:spcAft>
              <a:buClrTx/>
              <a:buSzTx/>
              <a:buFont typeface="Wingdings" panose="05000000000000000000" pitchFamily="2" charset="2"/>
              <a:buChar char="Ø"/>
              <a:tabLst/>
              <a:defRPr/>
            </a:pPr>
            <a:r>
              <a:rPr lang="en-US" sz="2000" kern="0" baseline="0" dirty="0" smtClean="0"/>
              <a:t>Exceeds the most demanding leakage limits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5" name="Picture 14" descr="new construction shot.jpg"/>
          <p:cNvPicPr>
            <a:picLocks noChangeAspect="1"/>
          </p:cNvPicPr>
          <p:nvPr/>
        </p:nvPicPr>
        <p:blipFill>
          <a:blip r:embed="rId2" cstate="print"/>
          <a:stretch>
            <a:fillRect/>
          </a:stretch>
        </p:blipFill>
        <p:spPr>
          <a:xfrm>
            <a:off x="6324600" y="1295400"/>
            <a:ext cx="2450989" cy="3269042"/>
          </a:xfrm>
          <a:prstGeom prst="rect">
            <a:avLst/>
          </a:prstGeom>
        </p:spPr>
      </p:pic>
    </p:spTree>
    <p:extLst>
      <p:ext uri="{BB962C8B-B14F-4D97-AF65-F5344CB8AC3E}">
        <p14:creationId xmlns:p14="http://schemas.microsoft.com/office/powerpoint/2010/main" val="39789922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33400" y="7469187"/>
            <a:ext cx="2590800" cy="74613"/>
          </a:xfrm>
        </p:spPr>
        <p:txBody>
          <a:bodyPr/>
          <a:lstStyle/>
          <a:p>
            <a:endParaRPr lang="en-US" dirty="0" smtClean="0">
              <a:solidFill>
                <a:srgbClr val="000000"/>
              </a:solidFill>
            </a:endParaRPr>
          </a:p>
          <a:p>
            <a:endParaRPr lang="en-US" dirty="0">
              <a:solidFill>
                <a:srgbClr val="000000"/>
              </a:solidFill>
            </a:endParaRPr>
          </a:p>
        </p:txBody>
      </p:sp>
      <p:sp>
        <p:nvSpPr>
          <p:cNvPr id="20" name="Rounded Rectangle 19"/>
          <p:cNvSpPr/>
          <p:nvPr/>
        </p:nvSpPr>
        <p:spPr>
          <a:xfrm>
            <a:off x="4800600" y="4191813"/>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800600" y="4808340"/>
            <a:ext cx="1524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800600" y="5078412"/>
            <a:ext cx="152400" cy="152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029200" y="4068702"/>
            <a:ext cx="4191000" cy="400110"/>
          </a:xfrm>
          <a:prstGeom prst="rect">
            <a:avLst/>
          </a:prstGeom>
          <a:noFill/>
        </p:spPr>
        <p:txBody>
          <a:bodyPr wrap="square" rtlCol="0">
            <a:spAutoFit/>
          </a:bodyPr>
          <a:lstStyle/>
          <a:p>
            <a:r>
              <a:rPr lang="en-US" sz="1000" dirty="0"/>
              <a:t>Estimated Annual Cooling Plant EL Energy Savings from reduced Outside Air </a:t>
            </a:r>
            <a:r>
              <a:rPr lang="en-US" sz="1000" dirty="0" smtClean="0"/>
              <a:t>Load </a:t>
            </a:r>
            <a:endParaRPr lang="en-US" sz="1000" dirty="0"/>
          </a:p>
        </p:txBody>
      </p:sp>
      <p:sp>
        <p:nvSpPr>
          <p:cNvPr id="31" name="Rectangle 30"/>
          <p:cNvSpPr/>
          <p:nvPr/>
        </p:nvSpPr>
        <p:spPr bwMode="auto">
          <a:xfrm>
            <a:off x="4876800" y="4011613"/>
            <a:ext cx="363681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38" name="Content Placeholder 7"/>
          <p:cNvSpPr txBox="1">
            <a:spLocks/>
          </p:cNvSpPr>
          <p:nvPr/>
        </p:nvSpPr>
        <p:spPr>
          <a:xfrm>
            <a:off x="5257800" y="1268412"/>
            <a:ext cx="3733800" cy="2590800"/>
          </a:xfrm>
          <a:prstGeom prst="rect">
            <a:avLst/>
          </a:prstGeom>
          <a:solidFill>
            <a:schemeClr val="bg1"/>
          </a:solidFill>
          <a:ln>
            <a:solidFill>
              <a:schemeClr val="tx1"/>
            </a:solidFill>
          </a:ln>
        </p:spPr>
        <p:txBody>
          <a:bodyPr>
            <a:normAutofit fontScale="92500" lnSpcReduction="10000"/>
          </a:bodyPr>
          <a:lstStyle>
            <a:lvl1pPr marL="342900" indent="-342900" algn="l" rtl="0" fontAlgn="base">
              <a:lnSpc>
                <a:spcPct val="110000"/>
              </a:lnSpc>
              <a:spcBef>
                <a:spcPct val="0"/>
              </a:spcBef>
              <a:spcAft>
                <a:spcPct val="20000"/>
              </a:spcAft>
              <a:defRPr sz="2400">
                <a:solidFill>
                  <a:schemeClr val="tx1"/>
                </a:solidFill>
                <a:latin typeface="+mn-lt"/>
                <a:ea typeface="+mn-ea"/>
                <a:cs typeface="+mn-cs"/>
              </a:defRPr>
            </a:lvl1pPr>
            <a:lvl2pPr marL="742950" indent="-285750" algn="l" rtl="0" fontAlgn="base">
              <a:lnSpc>
                <a:spcPct val="110000"/>
              </a:lnSpc>
              <a:spcBef>
                <a:spcPct val="0"/>
              </a:spcBef>
              <a:spcAft>
                <a:spcPct val="20000"/>
              </a:spcAft>
              <a:buFont typeface="Wingdings" pitchFamily="2" charset="2"/>
              <a:buChar char="Ø"/>
              <a:defRPr sz="2000">
                <a:solidFill>
                  <a:schemeClr val="tx1"/>
                </a:solidFill>
                <a:latin typeface="+mn-lt"/>
              </a:defRPr>
            </a:lvl2pPr>
            <a:lvl3pPr marL="1143000" indent="-228600" algn="l" rtl="0" fontAlgn="base">
              <a:lnSpc>
                <a:spcPct val="110000"/>
              </a:lnSpc>
              <a:spcBef>
                <a:spcPct val="0"/>
              </a:spcBef>
              <a:spcAft>
                <a:spcPct val="20000"/>
              </a:spcAft>
              <a:buSzPct val="80000"/>
              <a:buFont typeface="Trebuchet MS" pitchFamily="34" charset="0"/>
              <a:buChar char="-"/>
              <a:defRPr>
                <a:solidFill>
                  <a:schemeClr val="tx1"/>
                </a:solidFill>
                <a:latin typeface="+mn-lt"/>
              </a:defRPr>
            </a:lvl3pPr>
            <a:lvl4pPr marL="1600200" indent="-228600" algn="l" rtl="0" fontAlgn="base">
              <a:spcBef>
                <a:spcPct val="20000"/>
              </a:spcBef>
              <a:spcAft>
                <a:spcPct val="0"/>
              </a:spcAft>
              <a:buSzPct val="40000"/>
              <a:buFont typeface="Marlett" pitchFamily="2" charset="2"/>
              <a:buChar char="g"/>
              <a:defRPr sz="2400">
                <a:solidFill>
                  <a:srgbClr val="37559B"/>
                </a:solidFill>
                <a:latin typeface="+mj-lt"/>
              </a:defRPr>
            </a:lvl4pPr>
            <a:lvl5pPr marL="2057400" indent="-228600" algn="l" rtl="0" fontAlgn="base">
              <a:spcBef>
                <a:spcPct val="20000"/>
              </a:spcBef>
              <a:spcAft>
                <a:spcPct val="0"/>
              </a:spcAft>
              <a:buChar char="»"/>
              <a:defRPr sz="2400">
                <a:solidFill>
                  <a:srgbClr val="37559B"/>
                </a:solidFill>
                <a:latin typeface="+mj-lt"/>
              </a:defRPr>
            </a:lvl5pPr>
            <a:lvl6pPr marL="2514600" indent="-228600" algn="l" rtl="0" fontAlgn="base">
              <a:spcBef>
                <a:spcPct val="20000"/>
              </a:spcBef>
              <a:spcAft>
                <a:spcPct val="0"/>
              </a:spcAft>
              <a:buChar char="»"/>
              <a:defRPr sz="2400">
                <a:solidFill>
                  <a:srgbClr val="37559B"/>
                </a:solidFill>
                <a:latin typeface="+mj-lt"/>
              </a:defRPr>
            </a:lvl6pPr>
            <a:lvl7pPr marL="2971800" indent="-228600" algn="l" rtl="0" fontAlgn="base">
              <a:spcBef>
                <a:spcPct val="20000"/>
              </a:spcBef>
              <a:spcAft>
                <a:spcPct val="0"/>
              </a:spcAft>
              <a:buChar char="»"/>
              <a:defRPr sz="2400">
                <a:solidFill>
                  <a:srgbClr val="37559B"/>
                </a:solidFill>
                <a:latin typeface="+mj-lt"/>
              </a:defRPr>
            </a:lvl7pPr>
            <a:lvl8pPr marL="3429000" indent="-228600" algn="l" rtl="0" fontAlgn="base">
              <a:spcBef>
                <a:spcPct val="20000"/>
              </a:spcBef>
              <a:spcAft>
                <a:spcPct val="0"/>
              </a:spcAft>
              <a:buChar char="»"/>
              <a:defRPr sz="2400">
                <a:solidFill>
                  <a:srgbClr val="37559B"/>
                </a:solidFill>
                <a:latin typeface="+mj-lt"/>
              </a:defRPr>
            </a:lvl8pPr>
            <a:lvl9pPr marL="3886200" indent="-228600" algn="l" rtl="0" fontAlgn="base">
              <a:spcBef>
                <a:spcPct val="20000"/>
              </a:spcBef>
              <a:spcAft>
                <a:spcPct val="0"/>
              </a:spcAft>
              <a:buChar char="»"/>
              <a:defRPr sz="2400">
                <a:solidFill>
                  <a:srgbClr val="37559B"/>
                </a:solidFill>
                <a:latin typeface="+mj-lt"/>
              </a:defRPr>
            </a:lvl9pPr>
          </a:lstStyle>
          <a:p>
            <a:pPr marL="0" indent="0">
              <a:tabLst>
                <a:tab pos="914400" algn="l"/>
              </a:tabLst>
            </a:pPr>
            <a:r>
              <a:rPr lang="en-US" sz="1050" dirty="0" smtClean="0"/>
              <a:t>AHU SA Volume	      	140,000 total cfm  </a:t>
            </a:r>
          </a:p>
          <a:p>
            <a:pPr marL="0" indent="0">
              <a:tabLst>
                <a:tab pos="914400" algn="l"/>
              </a:tabLst>
            </a:pPr>
            <a:r>
              <a:rPr lang="en-US" sz="1050" dirty="0" smtClean="0"/>
              <a:t>System Operation:  	12hr per day/200 days yr.</a:t>
            </a:r>
          </a:p>
          <a:p>
            <a:pPr marL="0" indent="0">
              <a:tabLst>
                <a:tab pos="914400" algn="l"/>
              </a:tabLst>
            </a:pPr>
            <a:r>
              <a:rPr lang="en-US" sz="1050" dirty="0" smtClean="0"/>
              <a:t>EL Energy cost:	     	$0.13/kWh</a:t>
            </a:r>
            <a:br>
              <a:rPr lang="en-US" sz="1050" dirty="0" smtClean="0"/>
            </a:br>
            <a:r>
              <a:rPr lang="en-US" sz="1050" dirty="0" smtClean="0"/>
              <a:t>EL Demand cost:    	$8.00/kW</a:t>
            </a:r>
          </a:p>
          <a:p>
            <a:pPr marL="0" indent="0">
              <a:tabLst>
                <a:tab pos="914400" algn="l"/>
              </a:tabLst>
            </a:pPr>
            <a:r>
              <a:rPr lang="en-US" sz="1050" dirty="0" smtClean="0"/>
              <a:t>Outdoor air:	     	30%</a:t>
            </a:r>
          </a:p>
          <a:p>
            <a:pPr marL="0" indent="0">
              <a:tabLst>
                <a:tab pos="914400" algn="l"/>
              </a:tabLst>
            </a:pPr>
            <a:r>
              <a:rPr lang="en-US" sz="1050" dirty="0" smtClean="0"/>
              <a:t>Initial leakage: 	     	20% of total fan flow</a:t>
            </a:r>
          </a:p>
          <a:p>
            <a:pPr marL="0" indent="0">
              <a:tabLst>
                <a:tab pos="914400" algn="l"/>
              </a:tabLst>
            </a:pPr>
            <a:r>
              <a:rPr lang="en-US" sz="1050" dirty="0" smtClean="0"/>
              <a:t>Reduction in Leakage:        	96% of initial leakage</a:t>
            </a:r>
          </a:p>
          <a:p>
            <a:pPr marL="0" indent="0">
              <a:tabLst>
                <a:tab pos="914400" algn="l"/>
              </a:tabLst>
            </a:pPr>
            <a:r>
              <a:rPr lang="en-US" sz="1050" dirty="0" smtClean="0"/>
              <a:t>Location:	     	Knoxville, TN</a:t>
            </a:r>
          </a:p>
          <a:p>
            <a:pPr marL="0" indent="0">
              <a:tabLst>
                <a:tab pos="914400" algn="l"/>
              </a:tabLst>
            </a:pPr>
            <a:r>
              <a:rPr lang="en-US" sz="1050" dirty="0" smtClean="0"/>
              <a:t>Indoor Cooling Set point:	72 deg. F</a:t>
            </a:r>
          </a:p>
          <a:p>
            <a:pPr marL="0" indent="0">
              <a:tabLst>
                <a:tab pos="914400" algn="l"/>
              </a:tabLst>
            </a:pPr>
            <a:r>
              <a:rPr lang="en-US" sz="1050" dirty="0" smtClean="0"/>
              <a:t>Indoor RH:	     	45%</a:t>
            </a:r>
          </a:p>
          <a:p>
            <a:pPr marL="0" indent="0">
              <a:tabLst>
                <a:tab pos="914400" algn="l"/>
              </a:tabLst>
            </a:pPr>
            <a:r>
              <a:rPr lang="en-US" sz="1050" dirty="0" smtClean="0"/>
              <a:t>Indoor Enthalpy:    	25 Btu/lb</a:t>
            </a:r>
          </a:p>
          <a:p>
            <a:pPr marL="0" indent="0">
              <a:tabLst>
                <a:tab pos="914400" algn="l"/>
              </a:tabLst>
            </a:pPr>
            <a:r>
              <a:rPr lang="en-US" sz="1050" dirty="0" smtClean="0"/>
              <a:t>Fan speed:             	100% constant</a:t>
            </a:r>
          </a:p>
          <a:p>
            <a:pPr marL="0" indent="0">
              <a:tabLst>
                <a:tab pos="914400" algn="l"/>
              </a:tabLst>
            </a:pPr>
            <a:r>
              <a:rPr lang="en-US" sz="1050" dirty="0" smtClean="0"/>
              <a:t>Cooling Plant Efficiency: 	10 EER</a:t>
            </a:r>
            <a:endParaRPr lang="en-US" sz="1050" dirty="0"/>
          </a:p>
        </p:txBody>
      </p:sp>
      <p:graphicFrame>
        <p:nvGraphicFramePr>
          <p:cNvPr id="39" name="Content Placeholder 3"/>
          <p:cNvGraphicFramePr>
            <a:graphicFrameLocks/>
          </p:cNvGraphicFramePr>
          <p:nvPr>
            <p:extLst>
              <p:ext uri="{D42A27DB-BD31-4B8C-83A1-F6EECF244321}">
                <p14:modId xmlns:p14="http://schemas.microsoft.com/office/powerpoint/2010/main" val="3775708524"/>
              </p:ext>
            </p:extLst>
          </p:nvPr>
        </p:nvGraphicFramePr>
        <p:xfrm>
          <a:off x="304800" y="2791010"/>
          <a:ext cx="5410200" cy="3688205"/>
        </p:xfrm>
        <a:graphic>
          <a:graphicData uri="http://schemas.openxmlformats.org/drawingml/2006/chart">
            <c:chart xmlns:c="http://schemas.openxmlformats.org/drawingml/2006/chart" xmlns:r="http://schemas.openxmlformats.org/officeDocument/2006/relationships" r:id="rId2"/>
          </a:graphicData>
        </a:graphic>
      </p:graphicFrame>
      <p:sp>
        <p:nvSpPr>
          <p:cNvPr id="41" name="Rounded Rectangle 40"/>
          <p:cNvSpPr/>
          <p:nvPr/>
        </p:nvSpPr>
        <p:spPr>
          <a:xfrm>
            <a:off x="4800600" y="4482713"/>
            <a:ext cx="152400" cy="152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9600" y="-22086"/>
            <a:ext cx="7904018" cy="1200329"/>
          </a:xfrm>
          <a:prstGeom prst="rect">
            <a:avLst/>
          </a:prstGeom>
          <a:noFill/>
        </p:spPr>
        <p:txBody>
          <a:bodyPr wrap="square" rtlCol="0">
            <a:spAutoFit/>
          </a:bodyPr>
          <a:lstStyle/>
          <a:p>
            <a:pPr algn="ctr"/>
            <a:r>
              <a:rPr lang="en-US" sz="2400" b="1" dirty="0" smtClean="0"/>
              <a:t>Constant Air Volume System Estimate of Fan &amp; Cooling Plant </a:t>
            </a:r>
          </a:p>
          <a:p>
            <a:pPr algn="ctr"/>
            <a:r>
              <a:rPr lang="en-US" sz="2400" b="1" dirty="0" smtClean="0"/>
              <a:t>Annual Savings from Aeroseal</a:t>
            </a:r>
            <a:endParaRPr lang="en-US" sz="2400" b="1" dirty="0"/>
          </a:p>
        </p:txBody>
      </p:sp>
      <p:sp>
        <p:nvSpPr>
          <p:cNvPr id="3" name="TextBox 2"/>
          <p:cNvSpPr txBox="1"/>
          <p:nvPr/>
        </p:nvSpPr>
        <p:spPr>
          <a:xfrm>
            <a:off x="921582" y="2069881"/>
            <a:ext cx="3598614" cy="553998"/>
          </a:xfrm>
          <a:prstGeom prst="rect">
            <a:avLst/>
          </a:prstGeom>
          <a:noFill/>
        </p:spPr>
        <p:txBody>
          <a:bodyPr wrap="none" rtlCol="0">
            <a:spAutoFit/>
          </a:bodyPr>
          <a:lstStyle/>
          <a:p>
            <a:r>
              <a:rPr lang="en-US" dirty="0" smtClean="0"/>
              <a:t>Estimated Annual Savings</a:t>
            </a:r>
          </a:p>
          <a:p>
            <a:r>
              <a:rPr lang="en-US" sz="1200" dirty="0" smtClean="0"/>
              <a:t>(using Aeroseal Savings Estimator spreadsheet v3)</a:t>
            </a:r>
            <a:endParaRPr lang="en-US" sz="1200" dirty="0"/>
          </a:p>
        </p:txBody>
      </p:sp>
      <p:sp>
        <p:nvSpPr>
          <p:cNvPr id="5" name="Rectangle 4"/>
          <p:cNvSpPr/>
          <p:nvPr/>
        </p:nvSpPr>
        <p:spPr>
          <a:xfrm>
            <a:off x="5029200" y="4392612"/>
            <a:ext cx="4572000" cy="400110"/>
          </a:xfrm>
          <a:prstGeom prst="rect">
            <a:avLst/>
          </a:prstGeom>
        </p:spPr>
        <p:txBody>
          <a:bodyPr>
            <a:spAutoFit/>
          </a:bodyPr>
          <a:lstStyle/>
          <a:p>
            <a:r>
              <a:rPr lang="en-US" sz="1000" dirty="0" smtClean="0"/>
              <a:t>Estimated Annual </a:t>
            </a:r>
            <a:r>
              <a:rPr lang="en-US" sz="1000" dirty="0"/>
              <a:t>Cooling Plant EL Energy Savings from </a:t>
            </a:r>
            <a:r>
              <a:rPr lang="en-US" sz="1000" dirty="0" smtClean="0"/>
              <a:t>reduced</a:t>
            </a:r>
          </a:p>
          <a:p>
            <a:r>
              <a:rPr lang="en-US" sz="1000" dirty="0" smtClean="0"/>
              <a:t>fan motor heat </a:t>
            </a:r>
            <a:r>
              <a:rPr lang="en-US" sz="1000" dirty="0"/>
              <a:t>in airstream</a:t>
            </a:r>
          </a:p>
        </p:txBody>
      </p:sp>
      <p:sp>
        <p:nvSpPr>
          <p:cNvPr id="6" name="Rectangle 5"/>
          <p:cNvSpPr/>
          <p:nvPr/>
        </p:nvSpPr>
        <p:spPr>
          <a:xfrm>
            <a:off x="5029200" y="4761429"/>
            <a:ext cx="4572000" cy="246221"/>
          </a:xfrm>
          <a:prstGeom prst="rect">
            <a:avLst/>
          </a:prstGeom>
        </p:spPr>
        <p:txBody>
          <a:bodyPr>
            <a:spAutoFit/>
          </a:bodyPr>
          <a:lstStyle/>
          <a:p>
            <a:r>
              <a:rPr lang="en-US" sz="1000" dirty="0" smtClean="0"/>
              <a:t>Estimated Annual </a:t>
            </a:r>
            <a:r>
              <a:rPr lang="en-US" sz="1000" dirty="0"/>
              <a:t>Supply Fan &amp; Cooling Plant EL Demand Savings</a:t>
            </a:r>
          </a:p>
        </p:txBody>
      </p:sp>
      <p:sp>
        <p:nvSpPr>
          <p:cNvPr id="7" name="Rectangle 6"/>
          <p:cNvSpPr/>
          <p:nvPr/>
        </p:nvSpPr>
        <p:spPr>
          <a:xfrm>
            <a:off x="5029200" y="5031501"/>
            <a:ext cx="4572000" cy="246221"/>
          </a:xfrm>
          <a:prstGeom prst="rect">
            <a:avLst/>
          </a:prstGeom>
        </p:spPr>
        <p:txBody>
          <a:bodyPr>
            <a:spAutoFit/>
          </a:bodyPr>
          <a:lstStyle/>
          <a:p>
            <a:r>
              <a:rPr lang="en-US" sz="1000" dirty="0" smtClean="0"/>
              <a:t>Estimated Annual </a:t>
            </a:r>
            <a:r>
              <a:rPr lang="en-US" sz="1000" dirty="0"/>
              <a:t>Cooling Plant EL Energy Savings from sealing</a:t>
            </a:r>
          </a:p>
        </p:txBody>
      </p:sp>
    </p:spTree>
    <p:extLst>
      <p:ext uri="{BB962C8B-B14F-4D97-AF65-F5344CB8AC3E}">
        <p14:creationId xmlns:p14="http://schemas.microsoft.com/office/powerpoint/2010/main" val="128486363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33400" y="7164387"/>
            <a:ext cx="2590800" cy="74613"/>
          </a:xfrm>
        </p:spPr>
        <p:txBody>
          <a:bodyPr/>
          <a:lstStyle/>
          <a:p>
            <a:endParaRPr lang="en-US" dirty="0" smtClean="0">
              <a:solidFill>
                <a:srgbClr val="000000"/>
              </a:solidFill>
            </a:endParaRPr>
          </a:p>
          <a:p>
            <a:endParaRPr lang="en-US" dirty="0">
              <a:solidFill>
                <a:srgbClr val="000000"/>
              </a:solidFill>
            </a:endParaRPr>
          </a:p>
        </p:txBody>
      </p:sp>
      <p:sp>
        <p:nvSpPr>
          <p:cNvPr id="20" name="Rounded Rectangle 19"/>
          <p:cNvSpPr/>
          <p:nvPr/>
        </p:nvSpPr>
        <p:spPr>
          <a:xfrm>
            <a:off x="4800600" y="3887013"/>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800600" y="4503540"/>
            <a:ext cx="1524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800600" y="4773612"/>
            <a:ext cx="152400" cy="152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029200" y="3763902"/>
            <a:ext cx="4191000" cy="400110"/>
          </a:xfrm>
          <a:prstGeom prst="rect">
            <a:avLst/>
          </a:prstGeom>
          <a:noFill/>
        </p:spPr>
        <p:txBody>
          <a:bodyPr wrap="square" rtlCol="0">
            <a:spAutoFit/>
          </a:bodyPr>
          <a:lstStyle/>
          <a:p>
            <a:r>
              <a:rPr lang="en-US" sz="1000" dirty="0"/>
              <a:t>Estimated Annual Cooling Plant EL Energy Savings from reduced Outside Air </a:t>
            </a:r>
            <a:r>
              <a:rPr lang="en-US" sz="1000" dirty="0" smtClean="0"/>
              <a:t>Load </a:t>
            </a:r>
            <a:endParaRPr lang="en-US" sz="1000" dirty="0"/>
          </a:p>
        </p:txBody>
      </p:sp>
      <p:sp>
        <p:nvSpPr>
          <p:cNvPr id="31" name="Rectangle 30"/>
          <p:cNvSpPr/>
          <p:nvPr/>
        </p:nvSpPr>
        <p:spPr bwMode="auto">
          <a:xfrm>
            <a:off x="4876800" y="3706813"/>
            <a:ext cx="363681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38" name="Content Placeholder 7"/>
          <p:cNvSpPr txBox="1">
            <a:spLocks/>
          </p:cNvSpPr>
          <p:nvPr/>
        </p:nvSpPr>
        <p:spPr>
          <a:xfrm>
            <a:off x="4572000" y="963611"/>
            <a:ext cx="4471404" cy="2800291"/>
          </a:xfrm>
          <a:prstGeom prst="rect">
            <a:avLst/>
          </a:prstGeom>
          <a:solidFill>
            <a:schemeClr val="bg1"/>
          </a:solidFill>
          <a:ln>
            <a:solidFill>
              <a:schemeClr val="tx1"/>
            </a:solidFill>
          </a:ln>
        </p:spPr>
        <p:txBody>
          <a:bodyPr>
            <a:normAutofit fontScale="85000" lnSpcReduction="20000"/>
          </a:bodyPr>
          <a:lstStyle>
            <a:lvl1pPr marL="342900" indent="-342900" algn="l" rtl="0" fontAlgn="base">
              <a:lnSpc>
                <a:spcPct val="110000"/>
              </a:lnSpc>
              <a:spcBef>
                <a:spcPct val="0"/>
              </a:spcBef>
              <a:spcAft>
                <a:spcPct val="20000"/>
              </a:spcAft>
              <a:defRPr sz="2400">
                <a:solidFill>
                  <a:schemeClr val="tx1"/>
                </a:solidFill>
                <a:latin typeface="+mn-lt"/>
                <a:ea typeface="+mn-ea"/>
                <a:cs typeface="+mn-cs"/>
              </a:defRPr>
            </a:lvl1pPr>
            <a:lvl2pPr marL="742950" indent="-285750" algn="l" rtl="0" fontAlgn="base">
              <a:lnSpc>
                <a:spcPct val="110000"/>
              </a:lnSpc>
              <a:spcBef>
                <a:spcPct val="0"/>
              </a:spcBef>
              <a:spcAft>
                <a:spcPct val="20000"/>
              </a:spcAft>
              <a:buFont typeface="Wingdings" pitchFamily="2" charset="2"/>
              <a:buChar char="Ø"/>
              <a:defRPr sz="2000">
                <a:solidFill>
                  <a:schemeClr val="tx1"/>
                </a:solidFill>
                <a:latin typeface="+mn-lt"/>
              </a:defRPr>
            </a:lvl2pPr>
            <a:lvl3pPr marL="1143000" indent="-228600" algn="l" rtl="0" fontAlgn="base">
              <a:lnSpc>
                <a:spcPct val="110000"/>
              </a:lnSpc>
              <a:spcBef>
                <a:spcPct val="0"/>
              </a:spcBef>
              <a:spcAft>
                <a:spcPct val="20000"/>
              </a:spcAft>
              <a:buSzPct val="80000"/>
              <a:buFont typeface="Trebuchet MS" pitchFamily="34" charset="0"/>
              <a:buChar char="-"/>
              <a:defRPr>
                <a:solidFill>
                  <a:schemeClr val="tx1"/>
                </a:solidFill>
                <a:latin typeface="+mn-lt"/>
              </a:defRPr>
            </a:lvl3pPr>
            <a:lvl4pPr marL="1600200" indent="-228600" algn="l" rtl="0" fontAlgn="base">
              <a:spcBef>
                <a:spcPct val="20000"/>
              </a:spcBef>
              <a:spcAft>
                <a:spcPct val="0"/>
              </a:spcAft>
              <a:buSzPct val="40000"/>
              <a:buFont typeface="Marlett" pitchFamily="2" charset="2"/>
              <a:buChar char="g"/>
              <a:defRPr sz="2400">
                <a:solidFill>
                  <a:srgbClr val="37559B"/>
                </a:solidFill>
                <a:latin typeface="+mj-lt"/>
              </a:defRPr>
            </a:lvl4pPr>
            <a:lvl5pPr marL="2057400" indent="-228600" algn="l" rtl="0" fontAlgn="base">
              <a:spcBef>
                <a:spcPct val="20000"/>
              </a:spcBef>
              <a:spcAft>
                <a:spcPct val="0"/>
              </a:spcAft>
              <a:buChar char="»"/>
              <a:defRPr sz="2400">
                <a:solidFill>
                  <a:srgbClr val="37559B"/>
                </a:solidFill>
                <a:latin typeface="+mj-lt"/>
              </a:defRPr>
            </a:lvl5pPr>
            <a:lvl6pPr marL="2514600" indent="-228600" algn="l" rtl="0" fontAlgn="base">
              <a:spcBef>
                <a:spcPct val="20000"/>
              </a:spcBef>
              <a:spcAft>
                <a:spcPct val="0"/>
              </a:spcAft>
              <a:buChar char="»"/>
              <a:defRPr sz="2400">
                <a:solidFill>
                  <a:srgbClr val="37559B"/>
                </a:solidFill>
                <a:latin typeface="+mj-lt"/>
              </a:defRPr>
            </a:lvl6pPr>
            <a:lvl7pPr marL="2971800" indent="-228600" algn="l" rtl="0" fontAlgn="base">
              <a:spcBef>
                <a:spcPct val="20000"/>
              </a:spcBef>
              <a:spcAft>
                <a:spcPct val="0"/>
              </a:spcAft>
              <a:buChar char="»"/>
              <a:defRPr sz="2400">
                <a:solidFill>
                  <a:srgbClr val="37559B"/>
                </a:solidFill>
                <a:latin typeface="+mj-lt"/>
              </a:defRPr>
            </a:lvl7pPr>
            <a:lvl8pPr marL="3429000" indent="-228600" algn="l" rtl="0" fontAlgn="base">
              <a:spcBef>
                <a:spcPct val="20000"/>
              </a:spcBef>
              <a:spcAft>
                <a:spcPct val="0"/>
              </a:spcAft>
              <a:buChar char="»"/>
              <a:defRPr sz="2400">
                <a:solidFill>
                  <a:srgbClr val="37559B"/>
                </a:solidFill>
                <a:latin typeface="+mj-lt"/>
              </a:defRPr>
            </a:lvl8pPr>
            <a:lvl9pPr marL="3886200" indent="-228600" algn="l" rtl="0" fontAlgn="base">
              <a:spcBef>
                <a:spcPct val="20000"/>
              </a:spcBef>
              <a:spcAft>
                <a:spcPct val="0"/>
              </a:spcAft>
              <a:buChar char="»"/>
              <a:defRPr sz="2400">
                <a:solidFill>
                  <a:srgbClr val="37559B"/>
                </a:solidFill>
                <a:latin typeface="+mj-lt"/>
              </a:defRPr>
            </a:lvl9pPr>
          </a:lstStyle>
          <a:p>
            <a:pPr marL="0" indent="0">
              <a:tabLst>
                <a:tab pos="914400" algn="l"/>
              </a:tabLst>
            </a:pPr>
            <a:r>
              <a:rPr lang="en-US" sz="1050" dirty="0" smtClean="0"/>
              <a:t>AHU SA Volume	      	140,000 total cfm  </a:t>
            </a:r>
          </a:p>
          <a:p>
            <a:pPr marL="0" indent="0">
              <a:tabLst>
                <a:tab pos="914400" algn="l"/>
              </a:tabLst>
            </a:pPr>
            <a:r>
              <a:rPr lang="en-US" sz="1050" dirty="0" smtClean="0"/>
              <a:t>System Operation:  	12hr per day/200 days yr.</a:t>
            </a:r>
          </a:p>
          <a:p>
            <a:pPr marL="0" indent="0">
              <a:tabLst>
                <a:tab pos="914400" algn="l"/>
              </a:tabLst>
            </a:pPr>
            <a:r>
              <a:rPr lang="en-US" sz="1050" dirty="0" smtClean="0"/>
              <a:t>EL Energy cost:	     	$0.13/kWh</a:t>
            </a:r>
            <a:br>
              <a:rPr lang="en-US" sz="1050" dirty="0" smtClean="0"/>
            </a:br>
            <a:r>
              <a:rPr lang="en-US" sz="1050" dirty="0" smtClean="0"/>
              <a:t>EL Demand cost:    	$8.00/kW</a:t>
            </a:r>
          </a:p>
          <a:p>
            <a:pPr marL="0" indent="0">
              <a:tabLst>
                <a:tab pos="914400" algn="l"/>
              </a:tabLst>
            </a:pPr>
            <a:r>
              <a:rPr lang="en-US" sz="1050" dirty="0" smtClean="0"/>
              <a:t>Outdoor air:	     	30%</a:t>
            </a:r>
          </a:p>
          <a:p>
            <a:pPr marL="0" indent="0">
              <a:tabLst>
                <a:tab pos="914400" algn="l"/>
              </a:tabLst>
            </a:pPr>
            <a:r>
              <a:rPr lang="en-US" sz="1050" dirty="0" smtClean="0"/>
              <a:t>VFD Op Schedule:		20% hrs. @ 100% full speed	</a:t>
            </a:r>
          </a:p>
          <a:p>
            <a:pPr marL="0" indent="0">
              <a:tabLst>
                <a:tab pos="914400" algn="l"/>
              </a:tabLst>
            </a:pPr>
            <a:r>
              <a:rPr lang="en-US" sz="1050" dirty="0"/>
              <a:t>	</a:t>
            </a:r>
            <a:r>
              <a:rPr lang="en-US" sz="1050" dirty="0" smtClean="0"/>
              <a:t>	50% hrs. @ 75% full speed</a:t>
            </a:r>
          </a:p>
          <a:p>
            <a:pPr marL="0" indent="0">
              <a:tabLst>
                <a:tab pos="914400" algn="l"/>
              </a:tabLst>
            </a:pPr>
            <a:r>
              <a:rPr lang="en-US" sz="1050" dirty="0"/>
              <a:t>	</a:t>
            </a:r>
            <a:r>
              <a:rPr lang="en-US" sz="1050" dirty="0" smtClean="0"/>
              <a:t>	30% hrs. @ 50% full speed</a:t>
            </a:r>
          </a:p>
          <a:p>
            <a:pPr marL="0" indent="0">
              <a:tabLst>
                <a:tab pos="914400" algn="l"/>
              </a:tabLst>
            </a:pPr>
            <a:r>
              <a:rPr lang="en-US" sz="1050" dirty="0" smtClean="0"/>
              <a:t>Initial leakage* 	     	20% of total fan flow</a:t>
            </a:r>
          </a:p>
          <a:p>
            <a:pPr marL="0" indent="0">
              <a:tabLst>
                <a:tab pos="914400" algn="l"/>
              </a:tabLst>
            </a:pPr>
            <a:r>
              <a:rPr lang="en-US" sz="1050" dirty="0" smtClean="0"/>
              <a:t>Reduction in Leakage:        	96% of initial leakage</a:t>
            </a:r>
          </a:p>
          <a:p>
            <a:pPr marL="0" indent="0">
              <a:tabLst>
                <a:tab pos="914400" algn="l"/>
              </a:tabLst>
            </a:pPr>
            <a:r>
              <a:rPr lang="en-US" sz="1050" dirty="0" smtClean="0"/>
              <a:t>Location:	     	Philadelphia, PA</a:t>
            </a:r>
          </a:p>
          <a:p>
            <a:pPr marL="0" indent="0">
              <a:tabLst>
                <a:tab pos="914400" algn="l"/>
              </a:tabLst>
            </a:pPr>
            <a:r>
              <a:rPr lang="en-US" sz="1050" dirty="0" smtClean="0"/>
              <a:t>Indoor Cooling Set point:	72 deg. F</a:t>
            </a:r>
          </a:p>
          <a:p>
            <a:pPr marL="0" indent="0">
              <a:tabLst>
                <a:tab pos="914400" algn="l"/>
              </a:tabLst>
            </a:pPr>
            <a:r>
              <a:rPr lang="en-US" sz="1050" dirty="0" smtClean="0"/>
              <a:t>Indoor RH:	     	45%</a:t>
            </a:r>
          </a:p>
          <a:p>
            <a:pPr marL="0" indent="0">
              <a:tabLst>
                <a:tab pos="914400" algn="l"/>
              </a:tabLst>
            </a:pPr>
            <a:r>
              <a:rPr lang="en-US" sz="1050" dirty="0" smtClean="0"/>
              <a:t>Indoor Enthalpy:    	25 Btu/lb</a:t>
            </a:r>
          </a:p>
          <a:p>
            <a:pPr marL="0" indent="0">
              <a:tabLst>
                <a:tab pos="914400" algn="l"/>
              </a:tabLst>
            </a:pPr>
            <a:r>
              <a:rPr lang="en-US" sz="1050" dirty="0" smtClean="0"/>
              <a:t>Cooling Plant Efficiency: 	10 EER</a:t>
            </a:r>
          </a:p>
          <a:p>
            <a:pPr marL="0" indent="0">
              <a:tabLst>
                <a:tab pos="914400" algn="l"/>
              </a:tabLst>
            </a:pPr>
            <a:endParaRPr lang="en-US" sz="1050" dirty="0" smtClean="0"/>
          </a:p>
          <a:p>
            <a:pPr marL="0" indent="0">
              <a:tabLst>
                <a:tab pos="914400" algn="l"/>
              </a:tabLst>
            </a:pPr>
            <a:r>
              <a:rPr lang="en-US" sz="1050" dirty="0" smtClean="0"/>
              <a:t>*assumes all leakage is upstream of VAV boxes</a:t>
            </a:r>
            <a:endParaRPr lang="en-US" sz="1050" dirty="0"/>
          </a:p>
          <a:p>
            <a:pPr marL="0" indent="0">
              <a:tabLst>
                <a:tab pos="914400" algn="l"/>
              </a:tabLst>
            </a:pPr>
            <a:endParaRPr lang="en-US" sz="1050" dirty="0"/>
          </a:p>
        </p:txBody>
      </p:sp>
      <p:graphicFrame>
        <p:nvGraphicFramePr>
          <p:cNvPr id="39" name="Content Placeholder 3"/>
          <p:cNvGraphicFramePr>
            <a:graphicFrameLocks/>
          </p:cNvGraphicFramePr>
          <p:nvPr>
            <p:extLst>
              <p:ext uri="{D42A27DB-BD31-4B8C-83A1-F6EECF244321}">
                <p14:modId xmlns:p14="http://schemas.microsoft.com/office/powerpoint/2010/main" val="2184817171"/>
              </p:ext>
            </p:extLst>
          </p:nvPr>
        </p:nvGraphicFramePr>
        <p:xfrm>
          <a:off x="304800" y="2486210"/>
          <a:ext cx="5410200" cy="3688205"/>
        </p:xfrm>
        <a:graphic>
          <a:graphicData uri="http://schemas.openxmlformats.org/drawingml/2006/chart">
            <c:chart xmlns:c="http://schemas.openxmlformats.org/drawingml/2006/chart" xmlns:r="http://schemas.openxmlformats.org/officeDocument/2006/relationships" r:id="rId2"/>
          </a:graphicData>
        </a:graphic>
      </p:graphicFrame>
      <p:sp>
        <p:nvSpPr>
          <p:cNvPr id="41" name="Rounded Rectangle 40"/>
          <p:cNvSpPr/>
          <p:nvPr/>
        </p:nvSpPr>
        <p:spPr>
          <a:xfrm>
            <a:off x="4800600" y="4177913"/>
            <a:ext cx="152400" cy="152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81000" y="-76200"/>
            <a:ext cx="8945462" cy="830997"/>
          </a:xfrm>
          <a:prstGeom prst="rect">
            <a:avLst/>
          </a:prstGeom>
          <a:noFill/>
        </p:spPr>
        <p:txBody>
          <a:bodyPr wrap="none" rtlCol="0">
            <a:spAutoFit/>
          </a:bodyPr>
          <a:lstStyle/>
          <a:p>
            <a:pPr algn="ctr"/>
            <a:r>
              <a:rPr lang="en-US" sz="2400" b="1" dirty="0" smtClean="0"/>
              <a:t>Variable Air Volume System* Estimate of Fan &amp; Cooling Plant </a:t>
            </a:r>
          </a:p>
          <a:p>
            <a:pPr algn="ctr"/>
            <a:r>
              <a:rPr lang="en-US" sz="2400" b="1" dirty="0" smtClean="0"/>
              <a:t>Annual Savings from Aeroseal</a:t>
            </a:r>
            <a:endParaRPr lang="en-US" sz="2400" b="1" dirty="0"/>
          </a:p>
        </p:txBody>
      </p:sp>
      <p:sp>
        <p:nvSpPr>
          <p:cNvPr id="3" name="TextBox 2"/>
          <p:cNvSpPr txBox="1"/>
          <p:nvPr/>
        </p:nvSpPr>
        <p:spPr>
          <a:xfrm>
            <a:off x="921582" y="1765081"/>
            <a:ext cx="3598614" cy="553998"/>
          </a:xfrm>
          <a:prstGeom prst="rect">
            <a:avLst/>
          </a:prstGeom>
          <a:noFill/>
        </p:spPr>
        <p:txBody>
          <a:bodyPr wrap="none" rtlCol="0">
            <a:spAutoFit/>
          </a:bodyPr>
          <a:lstStyle/>
          <a:p>
            <a:r>
              <a:rPr lang="en-US" dirty="0" smtClean="0"/>
              <a:t>Estimated Annual Savings</a:t>
            </a:r>
          </a:p>
          <a:p>
            <a:r>
              <a:rPr lang="en-US" sz="1200" dirty="0" smtClean="0"/>
              <a:t>(using Aeroseal Savings Estimator spreadsheet v3)</a:t>
            </a:r>
            <a:endParaRPr lang="en-US" sz="1200" dirty="0"/>
          </a:p>
        </p:txBody>
      </p:sp>
      <p:sp>
        <p:nvSpPr>
          <p:cNvPr id="5" name="Rectangle 4"/>
          <p:cNvSpPr/>
          <p:nvPr/>
        </p:nvSpPr>
        <p:spPr>
          <a:xfrm>
            <a:off x="5029200" y="4087812"/>
            <a:ext cx="4572000" cy="400110"/>
          </a:xfrm>
          <a:prstGeom prst="rect">
            <a:avLst/>
          </a:prstGeom>
        </p:spPr>
        <p:txBody>
          <a:bodyPr>
            <a:spAutoFit/>
          </a:bodyPr>
          <a:lstStyle/>
          <a:p>
            <a:r>
              <a:rPr lang="en-US" sz="1000" dirty="0" smtClean="0"/>
              <a:t>Estimated Annual </a:t>
            </a:r>
            <a:r>
              <a:rPr lang="en-US" sz="1000" dirty="0"/>
              <a:t>Cooling Plant EL Energy Savings from </a:t>
            </a:r>
            <a:r>
              <a:rPr lang="en-US" sz="1000" dirty="0" smtClean="0"/>
              <a:t>reduced</a:t>
            </a:r>
          </a:p>
          <a:p>
            <a:r>
              <a:rPr lang="en-US" sz="1000" dirty="0" smtClean="0"/>
              <a:t>fan motor heat </a:t>
            </a:r>
            <a:r>
              <a:rPr lang="en-US" sz="1000" dirty="0"/>
              <a:t>in airstream</a:t>
            </a:r>
          </a:p>
        </p:txBody>
      </p:sp>
      <p:sp>
        <p:nvSpPr>
          <p:cNvPr id="6" name="Rectangle 5"/>
          <p:cNvSpPr/>
          <p:nvPr/>
        </p:nvSpPr>
        <p:spPr>
          <a:xfrm>
            <a:off x="5029200" y="4456629"/>
            <a:ext cx="4572000" cy="246221"/>
          </a:xfrm>
          <a:prstGeom prst="rect">
            <a:avLst/>
          </a:prstGeom>
        </p:spPr>
        <p:txBody>
          <a:bodyPr>
            <a:spAutoFit/>
          </a:bodyPr>
          <a:lstStyle/>
          <a:p>
            <a:r>
              <a:rPr lang="en-US" sz="1000" dirty="0" smtClean="0"/>
              <a:t>Estimated Annual </a:t>
            </a:r>
            <a:r>
              <a:rPr lang="en-US" sz="1000" dirty="0"/>
              <a:t>Supply Fan &amp; Cooling Plant EL Demand Savings</a:t>
            </a:r>
          </a:p>
        </p:txBody>
      </p:sp>
      <p:sp>
        <p:nvSpPr>
          <p:cNvPr id="7" name="Rectangle 6"/>
          <p:cNvSpPr/>
          <p:nvPr/>
        </p:nvSpPr>
        <p:spPr>
          <a:xfrm>
            <a:off x="5029200" y="4726701"/>
            <a:ext cx="4572000" cy="246221"/>
          </a:xfrm>
          <a:prstGeom prst="rect">
            <a:avLst/>
          </a:prstGeom>
        </p:spPr>
        <p:txBody>
          <a:bodyPr>
            <a:spAutoFit/>
          </a:bodyPr>
          <a:lstStyle/>
          <a:p>
            <a:r>
              <a:rPr lang="en-US" sz="1000" dirty="0" smtClean="0"/>
              <a:t>Estimated Annual </a:t>
            </a:r>
            <a:r>
              <a:rPr lang="en-US" sz="1000" dirty="0"/>
              <a:t>Cooling Plant EL Energy Savings from sealing</a:t>
            </a:r>
          </a:p>
        </p:txBody>
      </p:sp>
      <p:sp>
        <p:nvSpPr>
          <p:cNvPr id="8" name="TextBox 7"/>
          <p:cNvSpPr txBox="1"/>
          <p:nvPr/>
        </p:nvSpPr>
        <p:spPr>
          <a:xfrm>
            <a:off x="1066800" y="6450012"/>
            <a:ext cx="2250103" cy="276999"/>
          </a:xfrm>
          <a:prstGeom prst="rect">
            <a:avLst/>
          </a:prstGeom>
          <a:noFill/>
        </p:spPr>
        <p:txBody>
          <a:bodyPr wrap="none" rtlCol="0">
            <a:spAutoFit/>
          </a:bodyPr>
          <a:lstStyle/>
          <a:p>
            <a:r>
              <a:rPr lang="en-US" sz="1200" dirty="0" smtClean="0"/>
              <a:t>*Pressure Independent System</a:t>
            </a:r>
            <a:endParaRPr lang="en-US" sz="1200" dirty="0"/>
          </a:p>
        </p:txBody>
      </p:sp>
    </p:spTree>
    <p:extLst>
      <p:ext uri="{BB962C8B-B14F-4D97-AF65-F5344CB8AC3E}">
        <p14:creationId xmlns:p14="http://schemas.microsoft.com/office/powerpoint/2010/main" val="1772218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33400" y="7392987"/>
            <a:ext cx="2590800" cy="74613"/>
          </a:xfrm>
        </p:spPr>
        <p:txBody>
          <a:bodyPr/>
          <a:lstStyle/>
          <a:p>
            <a:endParaRPr lang="en-US" dirty="0" smtClean="0">
              <a:solidFill>
                <a:srgbClr val="000000"/>
              </a:solidFill>
            </a:endParaRPr>
          </a:p>
          <a:p>
            <a:endParaRPr lang="en-US" dirty="0">
              <a:solidFill>
                <a:srgbClr val="000000"/>
              </a:solidFill>
            </a:endParaRPr>
          </a:p>
        </p:txBody>
      </p:sp>
      <p:sp>
        <p:nvSpPr>
          <p:cNvPr id="20" name="Rounded Rectangle 19"/>
          <p:cNvSpPr/>
          <p:nvPr/>
        </p:nvSpPr>
        <p:spPr>
          <a:xfrm>
            <a:off x="4800600" y="4115613"/>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800600" y="4732140"/>
            <a:ext cx="1524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800600" y="5002212"/>
            <a:ext cx="152400" cy="152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029200" y="3992502"/>
            <a:ext cx="4191000" cy="246221"/>
          </a:xfrm>
          <a:prstGeom prst="rect">
            <a:avLst/>
          </a:prstGeom>
          <a:noFill/>
        </p:spPr>
        <p:txBody>
          <a:bodyPr wrap="square" rtlCol="0">
            <a:spAutoFit/>
          </a:bodyPr>
          <a:lstStyle/>
          <a:p>
            <a:r>
              <a:rPr lang="en-US" sz="1000" dirty="0"/>
              <a:t>Estimated Annual </a:t>
            </a:r>
            <a:r>
              <a:rPr lang="en-US" sz="1000" dirty="0" smtClean="0"/>
              <a:t>EL Energy </a:t>
            </a:r>
            <a:r>
              <a:rPr lang="en-US" sz="1000" dirty="0"/>
              <a:t>Savings for Exhaust </a:t>
            </a:r>
            <a:r>
              <a:rPr lang="en-US" sz="1000" dirty="0" smtClean="0"/>
              <a:t>Fan </a:t>
            </a:r>
            <a:endParaRPr lang="en-US" sz="1000" dirty="0"/>
          </a:p>
        </p:txBody>
      </p:sp>
      <p:sp>
        <p:nvSpPr>
          <p:cNvPr id="31" name="Rectangle 30"/>
          <p:cNvSpPr/>
          <p:nvPr/>
        </p:nvSpPr>
        <p:spPr bwMode="auto">
          <a:xfrm>
            <a:off x="4876800" y="3935413"/>
            <a:ext cx="363681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
        <p:nvSpPr>
          <p:cNvPr id="38" name="Content Placeholder 7"/>
          <p:cNvSpPr txBox="1">
            <a:spLocks/>
          </p:cNvSpPr>
          <p:nvPr/>
        </p:nvSpPr>
        <p:spPr>
          <a:xfrm>
            <a:off x="4876800" y="1192212"/>
            <a:ext cx="4114800" cy="2590800"/>
          </a:xfrm>
          <a:prstGeom prst="rect">
            <a:avLst/>
          </a:prstGeom>
          <a:solidFill>
            <a:schemeClr val="bg1"/>
          </a:solidFill>
          <a:ln>
            <a:solidFill>
              <a:schemeClr val="tx1"/>
            </a:solidFill>
          </a:ln>
        </p:spPr>
        <p:txBody>
          <a:bodyPr>
            <a:normAutofit fontScale="92500" lnSpcReduction="10000"/>
          </a:bodyPr>
          <a:lstStyle>
            <a:lvl1pPr marL="342900" indent="-342900" algn="l" rtl="0" fontAlgn="base">
              <a:lnSpc>
                <a:spcPct val="110000"/>
              </a:lnSpc>
              <a:spcBef>
                <a:spcPct val="0"/>
              </a:spcBef>
              <a:spcAft>
                <a:spcPct val="20000"/>
              </a:spcAft>
              <a:defRPr sz="2400">
                <a:solidFill>
                  <a:schemeClr val="tx1"/>
                </a:solidFill>
                <a:latin typeface="+mn-lt"/>
                <a:ea typeface="+mn-ea"/>
                <a:cs typeface="+mn-cs"/>
              </a:defRPr>
            </a:lvl1pPr>
            <a:lvl2pPr marL="742950" indent="-285750" algn="l" rtl="0" fontAlgn="base">
              <a:lnSpc>
                <a:spcPct val="110000"/>
              </a:lnSpc>
              <a:spcBef>
                <a:spcPct val="0"/>
              </a:spcBef>
              <a:spcAft>
                <a:spcPct val="20000"/>
              </a:spcAft>
              <a:buFont typeface="Wingdings" pitchFamily="2" charset="2"/>
              <a:buChar char="Ø"/>
              <a:defRPr sz="2000">
                <a:solidFill>
                  <a:schemeClr val="tx1"/>
                </a:solidFill>
                <a:latin typeface="+mn-lt"/>
              </a:defRPr>
            </a:lvl2pPr>
            <a:lvl3pPr marL="1143000" indent="-228600" algn="l" rtl="0" fontAlgn="base">
              <a:lnSpc>
                <a:spcPct val="110000"/>
              </a:lnSpc>
              <a:spcBef>
                <a:spcPct val="0"/>
              </a:spcBef>
              <a:spcAft>
                <a:spcPct val="20000"/>
              </a:spcAft>
              <a:buSzPct val="80000"/>
              <a:buFont typeface="Trebuchet MS" pitchFamily="34" charset="0"/>
              <a:buChar char="-"/>
              <a:defRPr>
                <a:solidFill>
                  <a:schemeClr val="tx1"/>
                </a:solidFill>
                <a:latin typeface="+mn-lt"/>
              </a:defRPr>
            </a:lvl3pPr>
            <a:lvl4pPr marL="1600200" indent="-228600" algn="l" rtl="0" fontAlgn="base">
              <a:spcBef>
                <a:spcPct val="20000"/>
              </a:spcBef>
              <a:spcAft>
                <a:spcPct val="0"/>
              </a:spcAft>
              <a:buSzPct val="40000"/>
              <a:buFont typeface="Marlett" pitchFamily="2" charset="2"/>
              <a:buChar char="g"/>
              <a:defRPr sz="2400">
                <a:solidFill>
                  <a:srgbClr val="37559B"/>
                </a:solidFill>
                <a:latin typeface="+mj-lt"/>
              </a:defRPr>
            </a:lvl4pPr>
            <a:lvl5pPr marL="2057400" indent="-228600" algn="l" rtl="0" fontAlgn="base">
              <a:spcBef>
                <a:spcPct val="20000"/>
              </a:spcBef>
              <a:spcAft>
                <a:spcPct val="0"/>
              </a:spcAft>
              <a:buChar char="»"/>
              <a:defRPr sz="2400">
                <a:solidFill>
                  <a:srgbClr val="37559B"/>
                </a:solidFill>
                <a:latin typeface="+mj-lt"/>
              </a:defRPr>
            </a:lvl5pPr>
            <a:lvl6pPr marL="2514600" indent="-228600" algn="l" rtl="0" fontAlgn="base">
              <a:spcBef>
                <a:spcPct val="20000"/>
              </a:spcBef>
              <a:spcAft>
                <a:spcPct val="0"/>
              </a:spcAft>
              <a:buChar char="»"/>
              <a:defRPr sz="2400">
                <a:solidFill>
                  <a:srgbClr val="37559B"/>
                </a:solidFill>
                <a:latin typeface="+mj-lt"/>
              </a:defRPr>
            </a:lvl6pPr>
            <a:lvl7pPr marL="2971800" indent="-228600" algn="l" rtl="0" fontAlgn="base">
              <a:spcBef>
                <a:spcPct val="20000"/>
              </a:spcBef>
              <a:spcAft>
                <a:spcPct val="0"/>
              </a:spcAft>
              <a:buChar char="»"/>
              <a:defRPr sz="2400">
                <a:solidFill>
                  <a:srgbClr val="37559B"/>
                </a:solidFill>
                <a:latin typeface="+mj-lt"/>
              </a:defRPr>
            </a:lvl7pPr>
            <a:lvl8pPr marL="3429000" indent="-228600" algn="l" rtl="0" fontAlgn="base">
              <a:spcBef>
                <a:spcPct val="20000"/>
              </a:spcBef>
              <a:spcAft>
                <a:spcPct val="0"/>
              </a:spcAft>
              <a:buChar char="»"/>
              <a:defRPr sz="2400">
                <a:solidFill>
                  <a:srgbClr val="37559B"/>
                </a:solidFill>
                <a:latin typeface="+mj-lt"/>
              </a:defRPr>
            </a:lvl8pPr>
            <a:lvl9pPr marL="3886200" indent="-228600" algn="l" rtl="0" fontAlgn="base">
              <a:spcBef>
                <a:spcPct val="20000"/>
              </a:spcBef>
              <a:spcAft>
                <a:spcPct val="0"/>
              </a:spcAft>
              <a:buChar char="»"/>
              <a:defRPr sz="2400">
                <a:solidFill>
                  <a:srgbClr val="37559B"/>
                </a:solidFill>
                <a:latin typeface="+mj-lt"/>
              </a:defRPr>
            </a:lvl9pPr>
          </a:lstStyle>
          <a:p>
            <a:pPr marL="0" indent="0">
              <a:tabLst>
                <a:tab pos="914400" algn="l"/>
              </a:tabLst>
            </a:pPr>
            <a:r>
              <a:rPr lang="en-US" sz="1050" dirty="0" smtClean="0"/>
              <a:t>AHU SA Volume	      	6,000 total cfm  </a:t>
            </a:r>
          </a:p>
          <a:p>
            <a:pPr marL="0" indent="0">
              <a:tabLst>
                <a:tab pos="914400" algn="l"/>
              </a:tabLst>
            </a:pPr>
            <a:r>
              <a:rPr lang="en-US" sz="1050" dirty="0" smtClean="0"/>
              <a:t>System Operation:  	12hr per day/200 days yr.</a:t>
            </a:r>
          </a:p>
          <a:p>
            <a:pPr marL="0" indent="0">
              <a:tabLst>
                <a:tab pos="914400" algn="l"/>
              </a:tabLst>
            </a:pPr>
            <a:r>
              <a:rPr lang="en-US" sz="1050" dirty="0" smtClean="0"/>
              <a:t>EL Energy cost:	     	$0.13/kWh</a:t>
            </a:r>
            <a:br>
              <a:rPr lang="en-US" sz="1050" dirty="0" smtClean="0"/>
            </a:br>
            <a:r>
              <a:rPr lang="en-US" sz="1050" dirty="0" smtClean="0"/>
              <a:t>EL Demand cost:    	$8.00/kW</a:t>
            </a:r>
          </a:p>
          <a:p>
            <a:pPr marL="0" indent="0">
              <a:tabLst>
                <a:tab pos="914400" algn="l"/>
              </a:tabLst>
            </a:pPr>
            <a:r>
              <a:rPr lang="en-US" sz="1050" dirty="0" smtClean="0"/>
              <a:t>% Replacement air:	100% (replacing all exhaust air)</a:t>
            </a:r>
          </a:p>
          <a:p>
            <a:pPr marL="0" indent="0">
              <a:tabLst>
                <a:tab pos="914400" algn="l"/>
              </a:tabLst>
            </a:pPr>
            <a:r>
              <a:rPr lang="en-US" sz="1050" dirty="0" smtClean="0"/>
              <a:t>Initial leakage: 	     	20% of total fan flow</a:t>
            </a:r>
          </a:p>
          <a:p>
            <a:pPr marL="0" indent="0">
              <a:tabLst>
                <a:tab pos="914400" algn="l"/>
              </a:tabLst>
            </a:pPr>
            <a:r>
              <a:rPr lang="en-US" sz="1050" dirty="0" smtClean="0"/>
              <a:t>Reduction in Leakage:        	96% of initial leakage</a:t>
            </a:r>
          </a:p>
          <a:p>
            <a:pPr marL="0" indent="0">
              <a:tabLst>
                <a:tab pos="914400" algn="l"/>
              </a:tabLst>
            </a:pPr>
            <a:r>
              <a:rPr lang="en-US" sz="1050" dirty="0" smtClean="0"/>
              <a:t>Location:	     	Sacramento, CA</a:t>
            </a:r>
          </a:p>
          <a:p>
            <a:pPr marL="0" indent="0">
              <a:tabLst>
                <a:tab pos="914400" algn="l"/>
              </a:tabLst>
            </a:pPr>
            <a:r>
              <a:rPr lang="en-US" sz="1050" dirty="0" smtClean="0"/>
              <a:t>Indoor Cooling Set point:	72 deg. F</a:t>
            </a:r>
          </a:p>
          <a:p>
            <a:pPr marL="0" indent="0">
              <a:tabLst>
                <a:tab pos="914400" algn="l"/>
              </a:tabLst>
            </a:pPr>
            <a:r>
              <a:rPr lang="en-US" sz="1050" dirty="0" smtClean="0"/>
              <a:t>Indoor RH:	     	45%</a:t>
            </a:r>
          </a:p>
          <a:p>
            <a:pPr marL="0" indent="0">
              <a:tabLst>
                <a:tab pos="914400" algn="l"/>
              </a:tabLst>
            </a:pPr>
            <a:r>
              <a:rPr lang="en-US" sz="1050" dirty="0" smtClean="0"/>
              <a:t>Indoor Enthalpy:    	25 Btu/lb</a:t>
            </a:r>
          </a:p>
          <a:p>
            <a:pPr marL="0" indent="0">
              <a:tabLst>
                <a:tab pos="914400" algn="l"/>
              </a:tabLst>
            </a:pPr>
            <a:r>
              <a:rPr lang="en-US" sz="1050" dirty="0" smtClean="0"/>
              <a:t>Fan speed:             	100% constant</a:t>
            </a:r>
          </a:p>
          <a:p>
            <a:pPr marL="0" indent="0">
              <a:tabLst>
                <a:tab pos="914400" algn="l"/>
              </a:tabLst>
            </a:pPr>
            <a:r>
              <a:rPr lang="en-US" sz="1050" dirty="0" smtClean="0"/>
              <a:t>Cooling Plant Efficiency: 	10 EER</a:t>
            </a:r>
            <a:endParaRPr lang="en-US" sz="1050" dirty="0"/>
          </a:p>
        </p:txBody>
      </p:sp>
      <p:graphicFrame>
        <p:nvGraphicFramePr>
          <p:cNvPr id="39" name="Content Placeholder 3"/>
          <p:cNvGraphicFramePr>
            <a:graphicFrameLocks/>
          </p:cNvGraphicFramePr>
          <p:nvPr>
            <p:extLst>
              <p:ext uri="{D42A27DB-BD31-4B8C-83A1-F6EECF244321}">
                <p14:modId xmlns:p14="http://schemas.microsoft.com/office/powerpoint/2010/main" val="3764552439"/>
              </p:ext>
            </p:extLst>
          </p:nvPr>
        </p:nvGraphicFramePr>
        <p:xfrm>
          <a:off x="304800" y="2714810"/>
          <a:ext cx="5410200" cy="3688205"/>
        </p:xfrm>
        <a:graphic>
          <a:graphicData uri="http://schemas.openxmlformats.org/drawingml/2006/chart">
            <c:chart xmlns:c="http://schemas.openxmlformats.org/drawingml/2006/chart" xmlns:r="http://schemas.openxmlformats.org/officeDocument/2006/relationships" r:id="rId2"/>
          </a:graphicData>
        </a:graphic>
      </p:graphicFrame>
      <p:sp>
        <p:nvSpPr>
          <p:cNvPr id="41" name="Rounded Rectangle 40"/>
          <p:cNvSpPr/>
          <p:nvPr/>
        </p:nvSpPr>
        <p:spPr>
          <a:xfrm>
            <a:off x="4800600" y="4406513"/>
            <a:ext cx="152400" cy="152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9996" y="-76200"/>
            <a:ext cx="8265404" cy="830997"/>
          </a:xfrm>
          <a:prstGeom prst="rect">
            <a:avLst/>
          </a:prstGeom>
          <a:noFill/>
        </p:spPr>
        <p:txBody>
          <a:bodyPr wrap="none" rtlCol="0">
            <a:spAutoFit/>
          </a:bodyPr>
          <a:lstStyle/>
          <a:p>
            <a:pPr algn="ctr"/>
            <a:r>
              <a:rPr lang="en-US" sz="2400" b="1" dirty="0" smtClean="0"/>
              <a:t>Central Exhaust System Estimate of Fan &amp; Cooling Plant </a:t>
            </a:r>
          </a:p>
          <a:p>
            <a:pPr algn="ctr"/>
            <a:r>
              <a:rPr lang="en-US" sz="2400" b="1" dirty="0" smtClean="0"/>
              <a:t>Annual Savings from Aeroseal</a:t>
            </a:r>
            <a:endParaRPr lang="en-US" sz="2400" b="1" dirty="0"/>
          </a:p>
        </p:txBody>
      </p:sp>
      <p:sp>
        <p:nvSpPr>
          <p:cNvPr id="3" name="TextBox 2"/>
          <p:cNvSpPr txBox="1"/>
          <p:nvPr/>
        </p:nvSpPr>
        <p:spPr>
          <a:xfrm>
            <a:off x="921582" y="1993681"/>
            <a:ext cx="3598614" cy="553998"/>
          </a:xfrm>
          <a:prstGeom prst="rect">
            <a:avLst/>
          </a:prstGeom>
          <a:noFill/>
        </p:spPr>
        <p:txBody>
          <a:bodyPr wrap="none" rtlCol="0">
            <a:spAutoFit/>
          </a:bodyPr>
          <a:lstStyle/>
          <a:p>
            <a:r>
              <a:rPr lang="en-US" dirty="0" smtClean="0"/>
              <a:t>Estimated Annual Savings</a:t>
            </a:r>
          </a:p>
          <a:p>
            <a:r>
              <a:rPr lang="en-US" sz="1200" dirty="0" smtClean="0"/>
              <a:t>(using Aeroseal Savings Estimator spreadsheet v3)</a:t>
            </a:r>
            <a:endParaRPr lang="en-US" sz="1200" dirty="0"/>
          </a:p>
        </p:txBody>
      </p:sp>
      <p:sp>
        <p:nvSpPr>
          <p:cNvPr id="5" name="Rectangle 4"/>
          <p:cNvSpPr/>
          <p:nvPr/>
        </p:nvSpPr>
        <p:spPr>
          <a:xfrm>
            <a:off x="5019675" y="4240212"/>
            <a:ext cx="4572000" cy="400110"/>
          </a:xfrm>
          <a:prstGeom prst="rect">
            <a:avLst/>
          </a:prstGeom>
        </p:spPr>
        <p:txBody>
          <a:bodyPr>
            <a:spAutoFit/>
          </a:bodyPr>
          <a:lstStyle/>
          <a:p>
            <a:r>
              <a:rPr lang="en-US" sz="1000" dirty="0" smtClean="0"/>
              <a:t>Estimated Annual Make-Up Air or Cooling </a:t>
            </a:r>
            <a:r>
              <a:rPr lang="en-US" sz="1000" dirty="0"/>
              <a:t>Plant EL Energy </a:t>
            </a:r>
            <a:endParaRPr lang="en-US" sz="1000" dirty="0" smtClean="0"/>
          </a:p>
          <a:p>
            <a:r>
              <a:rPr lang="en-US" sz="1000" dirty="0" smtClean="0"/>
              <a:t>Savings </a:t>
            </a:r>
            <a:r>
              <a:rPr lang="en-US" sz="1000" dirty="0"/>
              <a:t>from </a:t>
            </a:r>
            <a:r>
              <a:rPr lang="en-US" sz="1000" dirty="0" smtClean="0"/>
              <a:t>reduced </a:t>
            </a:r>
            <a:r>
              <a:rPr lang="en-US" sz="1000" dirty="0"/>
              <a:t>fan </a:t>
            </a:r>
            <a:r>
              <a:rPr lang="en-US" sz="1000" dirty="0" smtClean="0"/>
              <a:t>motor heat</a:t>
            </a:r>
            <a:endParaRPr lang="en-US" sz="1000" dirty="0"/>
          </a:p>
        </p:txBody>
      </p:sp>
      <p:sp>
        <p:nvSpPr>
          <p:cNvPr id="6" name="Rectangle 5"/>
          <p:cNvSpPr/>
          <p:nvPr/>
        </p:nvSpPr>
        <p:spPr>
          <a:xfrm>
            <a:off x="5029200" y="4602102"/>
            <a:ext cx="4572000" cy="400110"/>
          </a:xfrm>
          <a:prstGeom prst="rect">
            <a:avLst/>
          </a:prstGeom>
        </p:spPr>
        <p:txBody>
          <a:bodyPr>
            <a:spAutoFit/>
          </a:bodyPr>
          <a:lstStyle/>
          <a:p>
            <a:r>
              <a:rPr lang="en-US" sz="1000" dirty="0" smtClean="0"/>
              <a:t>Estimated Annual </a:t>
            </a:r>
            <a:r>
              <a:rPr lang="en-US" sz="1000" dirty="0"/>
              <a:t>Exhaust Fan &amp; </a:t>
            </a:r>
            <a:r>
              <a:rPr lang="en-US" sz="1000" dirty="0" smtClean="0"/>
              <a:t>Make-Up </a:t>
            </a:r>
            <a:r>
              <a:rPr lang="en-US" sz="1000" dirty="0"/>
              <a:t>Air or </a:t>
            </a:r>
            <a:endParaRPr lang="en-US" sz="1000" dirty="0" smtClean="0"/>
          </a:p>
          <a:p>
            <a:r>
              <a:rPr lang="en-US" sz="1000" dirty="0" smtClean="0"/>
              <a:t>Cooling </a:t>
            </a:r>
            <a:r>
              <a:rPr lang="en-US" sz="1000" dirty="0"/>
              <a:t>Plant </a:t>
            </a:r>
            <a:r>
              <a:rPr lang="en-US" sz="1000" dirty="0" smtClean="0"/>
              <a:t>EL Demand Savings</a:t>
            </a:r>
            <a:endParaRPr lang="en-US" sz="1000" dirty="0"/>
          </a:p>
        </p:txBody>
      </p:sp>
      <p:sp>
        <p:nvSpPr>
          <p:cNvPr id="7" name="Rectangle 6"/>
          <p:cNvSpPr/>
          <p:nvPr/>
        </p:nvSpPr>
        <p:spPr>
          <a:xfrm>
            <a:off x="5029200" y="4955301"/>
            <a:ext cx="4572000" cy="400110"/>
          </a:xfrm>
          <a:prstGeom prst="rect">
            <a:avLst/>
          </a:prstGeom>
        </p:spPr>
        <p:txBody>
          <a:bodyPr>
            <a:spAutoFit/>
          </a:bodyPr>
          <a:lstStyle/>
          <a:p>
            <a:r>
              <a:rPr lang="en-US" sz="1000" dirty="0" smtClean="0"/>
              <a:t>Estimated Annual Make-Up </a:t>
            </a:r>
            <a:r>
              <a:rPr lang="en-US" sz="1000" dirty="0"/>
              <a:t>or </a:t>
            </a:r>
            <a:r>
              <a:rPr lang="en-US" sz="1000" dirty="0" smtClean="0"/>
              <a:t>Cooling Plant </a:t>
            </a:r>
          </a:p>
          <a:p>
            <a:r>
              <a:rPr lang="en-US" sz="1000" dirty="0" smtClean="0"/>
              <a:t>EL Energy Savings</a:t>
            </a:r>
            <a:endParaRPr lang="en-US" sz="1000" dirty="0"/>
          </a:p>
        </p:txBody>
      </p:sp>
    </p:spTree>
    <p:extLst>
      <p:ext uri="{BB962C8B-B14F-4D97-AF65-F5344CB8AC3E}">
        <p14:creationId xmlns:p14="http://schemas.microsoft.com/office/powerpoint/2010/main" val="5167462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54367" y="0"/>
            <a:ext cx="7377113" cy="685800"/>
          </a:xfrm>
          <a:noFill/>
        </p:spPr>
        <p:txBody>
          <a:bodyPr/>
          <a:lstStyle/>
          <a:p>
            <a:pPr algn="l" eaLnBrk="1" hangingPunct="1">
              <a:spcAft>
                <a:spcPct val="10000"/>
              </a:spcAft>
            </a:pPr>
            <a:r>
              <a:rPr lang="en-US" dirty="0" smtClean="0">
                <a:latin typeface="Trebuchet MS" pitchFamily="34" charset="0"/>
              </a:rPr>
              <a:t>Aeroseal Overview</a:t>
            </a:r>
          </a:p>
        </p:txBody>
      </p:sp>
      <p:sp>
        <p:nvSpPr>
          <p:cNvPr id="33" name="Rectangle 1027"/>
          <p:cNvSpPr>
            <a:spLocks noGrp="1" noChangeArrowheads="1"/>
          </p:cNvSpPr>
          <p:nvPr>
            <p:ph idx="1"/>
          </p:nvPr>
        </p:nvSpPr>
        <p:spPr>
          <a:xfrm>
            <a:off x="1143000" y="1676400"/>
            <a:ext cx="3918065" cy="4038600"/>
          </a:xfrm>
        </p:spPr>
        <p:txBody>
          <a:bodyPr>
            <a:noAutofit/>
          </a:bodyPr>
          <a:lstStyle/>
          <a:p>
            <a:pPr eaLnBrk="1" hangingPunct="1">
              <a:lnSpc>
                <a:spcPct val="90000"/>
              </a:lnSpc>
              <a:spcBef>
                <a:spcPct val="0"/>
              </a:spcBef>
              <a:spcAft>
                <a:spcPct val="75000"/>
              </a:spcAft>
            </a:pPr>
            <a:r>
              <a:rPr lang="en-US" sz="2100" dirty="0" smtClean="0"/>
              <a:t>Proven, patented technology</a:t>
            </a:r>
          </a:p>
          <a:p>
            <a:pPr eaLnBrk="1" hangingPunct="1">
              <a:lnSpc>
                <a:spcPct val="90000"/>
              </a:lnSpc>
              <a:spcBef>
                <a:spcPct val="0"/>
              </a:spcBef>
              <a:spcAft>
                <a:spcPct val="75000"/>
              </a:spcAft>
            </a:pPr>
            <a:r>
              <a:rPr lang="en-US" sz="2100" dirty="0" smtClean="0"/>
              <a:t>Seals ducts from the inside out</a:t>
            </a:r>
          </a:p>
          <a:p>
            <a:pPr marL="457200" lvl="1" indent="-228600">
              <a:lnSpc>
                <a:spcPct val="90000"/>
              </a:lnSpc>
              <a:spcBef>
                <a:spcPct val="0"/>
              </a:spcBef>
              <a:spcAft>
                <a:spcPct val="75000"/>
              </a:spcAft>
            </a:pPr>
            <a:r>
              <a:rPr lang="en-US" sz="1600" dirty="0" smtClean="0"/>
              <a:t>Reduces 90% of leakage</a:t>
            </a:r>
          </a:p>
          <a:p>
            <a:pPr marL="0" indent="-171450">
              <a:lnSpc>
                <a:spcPct val="90000"/>
              </a:lnSpc>
              <a:spcAft>
                <a:spcPct val="75000"/>
              </a:spcAft>
            </a:pPr>
            <a:r>
              <a:rPr lang="en-US" sz="2100" dirty="0" smtClean="0"/>
              <a:t>Overcomes human shortfalls</a:t>
            </a:r>
          </a:p>
          <a:p>
            <a:pPr marL="457200" lvl="1" indent="-228600">
              <a:lnSpc>
                <a:spcPct val="90000"/>
              </a:lnSpc>
              <a:spcAft>
                <a:spcPct val="75000"/>
              </a:spcAft>
            </a:pPr>
            <a:r>
              <a:rPr lang="en-US" sz="1600" dirty="0"/>
              <a:t>Finds and seals all leaks </a:t>
            </a:r>
            <a:endParaRPr lang="en-US" sz="1600" dirty="0" smtClean="0"/>
          </a:p>
          <a:p>
            <a:pPr marL="457200" lvl="1" indent="-228600">
              <a:lnSpc>
                <a:spcPct val="90000"/>
              </a:lnSpc>
              <a:spcAft>
                <a:spcPct val="75000"/>
              </a:spcAft>
            </a:pPr>
            <a:r>
              <a:rPr lang="en-US" sz="1600" dirty="0" smtClean="0"/>
              <a:t>No access limitations</a:t>
            </a:r>
          </a:p>
          <a:p>
            <a:pPr marL="457200" lvl="1" indent="-228600">
              <a:lnSpc>
                <a:spcPct val="90000"/>
              </a:lnSpc>
              <a:spcAft>
                <a:spcPct val="75000"/>
              </a:spcAft>
            </a:pPr>
            <a:r>
              <a:rPr lang="en-US" sz="1600" dirty="0" smtClean="0"/>
              <a:t>Duct </a:t>
            </a:r>
            <a:r>
              <a:rPr lang="en-US" sz="1600" dirty="0"/>
              <a:t>wrap not removed</a:t>
            </a:r>
            <a:endParaRPr lang="en-US" sz="1600" dirty="0" smtClean="0"/>
          </a:p>
          <a:p>
            <a:pPr eaLnBrk="1" hangingPunct="1">
              <a:lnSpc>
                <a:spcPct val="90000"/>
              </a:lnSpc>
              <a:spcBef>
                <a:spcPct val="0"/>
              </a:spcBef>
              <a:spcAft>
                <a:spcPct val="75000"/>
              </a:spcAft>
            </a:pPr>
            <a:r>
              <a:rPr lang="en-US" sz="2100" dirty="0" smtClean="0"/>
              <a:t>Verifiable &amp; guaranteed</a:t>
            </a:r>
            <a:endParaRPr lang="en-US" dirty="0" smtClean="0">
              <a:solidFill>
                <a:schemeClr val="bg1"/>
              </a:solidFill>
            </a:endParaRPr>
          </a:p>
          <a:p>
            <a:pPr eaLnBrk="1" hangingPunct="1">
              <a:lnSpc>
                <a:spcPct val="90000"/>
              </a:lnSpc>
              <a:spcBef>
                <a:spcPct val="0"/>
              </a:spcBef>
              <a:spcAft>
                <a:spcPct val="75000"/>
              </a:spcAft>
            </a:pPr>
            <a:endParaRPr lang="en-US" dirty="0" smtClean="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871" y="838200"/>
            <a:ext cx="4047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6019821" y="2133600"/>
            <a:ext cx="1066800" cy="990600"/>
          </a:xfrm>
          <a:prstGeom prst="ellipse">
            <a:avLst/>
          </a:prstGeom>
          <a:noFill/>
          <a:ln w="1587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7559B"/>
              </a:solidFill>
              <a:effectLst/>
              <a:latin typeface="Arial" pitchFamily="34" charset="0"/>
            </a:endParaRPr>
          </a:p>
        </p:txBody>
      </p:sp>
    </p:spTree>
    <p:extLst>
      <p:ext uri="{BB962C8B-B14F-4D97-AF65-F5344CB8AC3E}">
        <p14:creationId xmlns:p14="http://schemas.microsoft.com/office/powerpoint/2010/main" val="842274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Blank Presentation">
  <a:themeElements>
    <a:clrScheme name="2_Blank Presentation 8">
      <a:dk1>
        <a:srgbClr val="000000"/>
      </a:dk1>
      <a:lt1>
        <a:srgbClr val="FFFFFF"/>
      </a:lt1>
      <a:dk2>
        <a:srgbClr val="CC0000"/>
      </a:dk2>
      <a:lt2>
        <a:srgbClr val="808080"/>
      </a:lt2>
      <a:accent1>
        <a:srgbClr val="00CC99"/>
      </a:accent1>
      <a:accent2>
        <a:srgbClr val="000099"/>
      </a:accent2>
      <a:accent3>
        <a:srgbClr val="FFFFFF"/>
      </a:accent3>
      <a:accent4>
        <a:srgbClr val="000000"/>
      </a:accent4>
      <a:accent5>
        <a:srgbClr val="AAE2CA"/>
      </a:accent5>
      <a:accent6>
        <a:srgbClr val="00008A"/>
      </a:accent6>
      <a:hlink>
        <a:srgbClr val="CCCCFF"/>
      </a:hlink>
      <a:folHlink>
        <a:srgbClr val="B2B2B2"/>
      </a:folHlink>
    </a:clrScheme>
    <a:fontScheme name="2_Blank Presentatio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37559B"/>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37559B"/>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CC0000"/>
        </a:dk2>
        <a:lt2>
          <a:srgbClr val="808080"/>
        </a:lt2>
        <a:accent1>
          <a:srgbClr val="00CC99"/>
        </a:accent1>
        <a:accent2>
          <a:srgbClr val="000099"/>
        </a:accent2>
        <a:accent3>
          <a:srgbClr val="FFFFFF"/>
        </a:accent3>
        <a:accent4>
          <a:srgbClr val="000000"/>
        </a:accent4>
        <a:accent5>
          <a:srgbClr val="AAE2CA"/>
        </a:accent5>
        <a:accent6>
          <a:srgbClr val="00008A"/>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37559B"/>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37559B"/>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CC0000"/>
        </a:dk2>
        <a:lt2>
          <a:srgbClr val="808080"/>
        </a:lt2>
        <a:accent1>
          <a:srgbClr val="00CC99"/>
        </a:accent1>
        <a:accent2>
          <a:srgbClr val="000099"/>
        </a:accent2>
        <a:accent3>
          <a:srgbClr val="FFFFFF"/>
        </a:accent3>
        <a:accent4>
          <a:srgbClr val="000000"/>
        </a:accent4>
        <a:accent5>
          <a:srgbClr val="AAE2CA"/>
        </a:accent5>
        <a:accent6>
          <a:srgbClr val="00008A"/>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12739</TotalTime>
  <Words>1931</Words>
  <Application>Microsoft Office PowerPoint</Application>
  <PresentationFormat>On-screen Show (4:3)</PresentationFormat>
  <Paragraphs>332</Paragraphs>
  <Slides>24</Slides>
  <Notes>16</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2_Blank Presentation</vt:lpstr>
      <vt:lpstr>3_Default Design</vt:lpstr>
      <vt:lpstr>PowerPoint Presentation</vt:lpstr>
      <vt:lpstr>Benefits from sealing air ducts</vt:lpstr>
      <vt:lpstr>Air Ducts Leak</vt:lpstr>
      <vt:lpstr>Cost of Leaking Ducts</vt:lpstr>
      <vt:lpstr>PowerPoint Presentation</vt:lpstr>
      <vt:lpstr>PowerPoint Presentation</vt:lpstr>
      <vt:lpstr>PowerPoint Presentation</vt:lpstr>
      <vt:lpstr>PowerPoint Presentation</vt:lpstr>
      <vt:lpstr>Aeroseal Overview</vt:lpstr>
      <vt:lpstr>Timeline &amp; Recognition</vt:lpstr>
      <vt:lpstr>Overview of Application Steps</vt:lpstr>
      <vt:lpstr>PowerPoint Presentation</vt:lpstr>
      <vt:lpstr>Certificate of Completion</vt:lpstr>
      <vt:lpstr>Sealant FAQs</vt:lpstr>
      <vt:lpstr>Application FAQs</vt:lpstr>
      <vt:lpstr>Installation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wmsrandy</dc:creator>
  <cp:lastModifiedBy>John Beichner</cp:lastModifiedBy>
  <cp:revision>389</cp:revision>
  <cp:lastPrinted>2014-11-11T19:06:53Z</cp:lastPrinted>
  <dcterms:created xsi:type="dcterms:W3CDTF">2012-01-23T22:38:03Z</dcterms:created>
  <dcterms:modified xsi:type="dcterms:W3CDTF">2015-03-02T20:29:36Z</dcterms:modified>
</cp:coreProperties>
</file>